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Lst>
  <p:sldSz cy="5143500" cx="9144000"/>
  <p:notesSz cx="6858000" cy="9144000"/>
  <p:embeddedFontLst>
    <p:embeddedFont>
      <p:font typeface="Roboto"/>
      <p:regular r:id="rId260"/>
      <p:bold r:id="rId261"/>
      <p:italic r:id="rId262"/>
      <p:boldItalic r:id="rId2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263" Type="http://schemas.openxmlformats.org/officeDocument/2006/relationships/font" Target="fonts/Roboto-boldItalic.fntdata"/><Relationship Id="rId141" Type="http://schemas.openxmlformats.org/officeDocument/2006/relationships/slide" Target="slides/slide136.xml"/><Relationship Id="rId262" Type="http://schemas.openxmlformats.org/officeDocument/2006/relationships/font" Target="fonts/Roboto-italic.fntdata"/><Relationship Id="rId140" Type="http://schemas.openxmlformats.org/officeDocument/2006/relationships/slide" Target="slides/slide135.xml"/><Relationship Id="rId261" Type="http://schemas.openxmlformats.org/officeDocument/2006/relationships/font" Target="fonts/Roboto-bold.fntdata"/><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font" Target="fonts/Roboto-regular.fntdata"/><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5f434853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5f434853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39f48376d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39f48376d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4ef410fc87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4ef410fc8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50d063830c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50d06383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4ef410fc87_0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4ef410fc8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4ef410fc87_0_1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4ef410fc8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4ef410fc87_0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4ef410fc8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4ef410fc87_0_1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4ef410fc8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4ef410fc87_0_1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4ef410fc87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4ef410fc87_0_1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4ef410fc8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ef410fc87_0_1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4ef410fc8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4ef410fc87_0_1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4ef410fc8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9f48376d4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39f48376d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293a31402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293a3140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5f65dfd974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5f65dfd97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5f65dfd974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5f65dfd97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5fb9db37e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5fb9db37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5fb9db37e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5fb9db37e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5fb9db37ee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5fb9db37e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39f48376d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39f48376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39f48376d4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39f48376d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39f48376d4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39f48376d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39f48376d4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39f48376d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39f48376d4_0_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39f48376d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39f48376d4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39f48376d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39f48376d4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39f48376d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39f48376d4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39f48376d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39f48376d4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39f48376d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5f65dfd974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5f65dfd97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293a31402e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293a31402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293a31402e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293a31402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293a31402e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293a31402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293a31402e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293a31402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293a31402e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293a31402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39f48376d4_0_1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39f48376d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293a31402e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293a31402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293a31402e_0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293a31402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5201638431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252016384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51f2a2d3fe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51f2a2d3f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51f2a2d3fe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51f2a2d3f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51f2a2d3fe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51f2a2d3f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51f2a2d3f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251f2a2d3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5201638431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520163843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5201638431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52016384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5201638431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520163843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39f48376d4_0_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39f48376d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5201638431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520163843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5201638431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2520163843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0a607790e5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20a607790e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0a607790e5_0_1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0a607790e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0a607790e5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0a607790e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20a607790e5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20a607790e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5201638431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520163843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5201638431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2520163843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0a607790e5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20a607790e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5201638431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2520163843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39f48376d4_0_1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39f48376d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520163843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520163843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0a607790e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20a607790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0a607790e5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0a607790e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0a607790e5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0a607790e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5201638431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2520163843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0a607790e5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0a607790e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20a607790e5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20a607790e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0a607790e5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20a607790e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0a607790e5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0a607790e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0a607790e5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0a607790e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9f48376d4_0_1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39f48376d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0a607790e5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0a607790e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251f2a2d3fe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251f2a2d3f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239f48376d4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239f48376d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39f48376d4_0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239f48376d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39f48376d4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239f48376d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39f48376d4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239f48376d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39f48376d4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239f48376d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239f48376d4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239f48376d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20a607790e5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20a607790e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51f2a2d3fe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251f2a2d3f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39f48376d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39f48376d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20a6aca5b3a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20a6aca5b3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2520163843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252016384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0a6aca5b3a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0a6aca5b3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20a6aca5b3a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20a6aca5b3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0a6aca5b3a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0a6aca5b3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0a6aca5b3a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20a6aca5b3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22eaacfe199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22eaacfe1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2eaacfe199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22eaacfe1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2eaacfe199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22eaacfe19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22eaacfe199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22eaacfe19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9f48376d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39f48376d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2eaacfe199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22eaacfe19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22eaacfe199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22eaacfe19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22eaacfe199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22eaacfe19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22eaacfe199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22eaacfe19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2eaebd3a9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2eaebd3a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2eaebd3a9f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22eaebd3a9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2eaebd3a9f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2eaebd3a9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2eaebd3a9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22eaebd3a9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2eaebd3a9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2eaebd3a9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2eaebd3a9f_0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22eaebd3a9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39f48376d4_0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39f48376d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22eaebd3a9f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22eaebd3a9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22eaebd3a9f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22eaebd3a9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22eaebd3a9f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22eaebd3a9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2eaebd3a9f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2eaebd3a9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2eaebd3a9f_0_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22eaebd3a9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22eaebd3a9f_0_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22eaebd3a9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2eaebd3a9f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2eaebd3a9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22eaebd3a9f_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22eaebd3a9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2eaebd3a9f_0_1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22eaebd3a9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2eb3517105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22eb351710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7c430f6d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7c430f6d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5f43485316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5f4348531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22eb3517105_1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22eb351710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2eb3517105_1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22eb3517105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2eb3517105_1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22eb351710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22eb3517105_1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22eb351710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2eb3517105_1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2eb3517105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22eb3517105_1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22eb3517105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22eb3517105_1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22eb3517105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22eb3517105_1_1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22eb3517105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22eb3517105_1_1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22eb3517105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22eb3517105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22eb3517105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f434853be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f434853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22eb3517105_1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22eb3517105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22eb3517105_1_1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22eb3517105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2eb3517105_1_1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2eb3517105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22eb3517105_1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22eb3517105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22eb3517105_1_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22eb3517105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22eb3517105_1_1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22eb3517105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22eb3517105_1_1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22eb3517105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2eb3517105_1_1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2eb3517105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22eb3517105_1_1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22eb3517105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22eb6772604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22eb677260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5f434853be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5f434853b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22eb3517105_1_2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22eb3517105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2eb6772604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22eb677260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267c430f6d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267c430f6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267c430f6dd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267c430f6d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267c430f6dd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267c430f6d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267c430f6dd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267c430f6d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22eb3517105_1_1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22eb3517105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22eb6772604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22eb677260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22eb6772604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22eb677260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22eb3517105_1_2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22eb3517105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5f434853be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5f434853b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22eb6772604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22eb677260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22eb3517105_1_2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22eb3517105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2eb3517105_1_2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22eb3517105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2eb3517105_1_2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22eb3517105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22eb3517105_1_2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22eb3517105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22eb3517105_1_2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22eb3517105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22eb3517105_1_2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22eb3517105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22eb3517105_1_2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22eb3517105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22eb3517105_1_2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22eb3517105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22eb3517105_1_3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22eb3517105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5f434853be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5f434853b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22eb3517105_1_2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22eb3517105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22eb3517105_1_2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22eb3517105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22eb3517105_1_2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22eb3517105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22eb6772604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22eb677260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22eb6772604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22eb677260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22eb6772604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22eb677260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22eb6772604_0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22eb677260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22ecc4db5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22ecc4db5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22ecc4db50d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22ecc4db50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22ecc4db50d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22ecc4db50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5f434853be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5f434853b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22efb47ab8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22efb47ab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22efb47ab81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22efb47ab8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22efb47ab81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22efb47ab8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2b18de71d2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2b18de71d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2b18de71d24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2b18de71d2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5f434853be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5f434853b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67cb7bfb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67cb7bfb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23e3324fde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23e3324fd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23e3324fde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23e3324fd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4668f103b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4668f103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4668f103b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4668f103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4668f103b1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4668f103b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7b4be315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7b4be31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7f3bd43a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7f3bd43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7b4be315e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47b4be31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47b4be315e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47b4be315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4802195ff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4802195f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67cb7bfbdc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67cb7bfbd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4802195ff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4802195f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47b4be315e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47b4be315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802195ffd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4802195ff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4802195ffd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4802195ff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4802195ffd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4802195ff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47b4be315e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47b4be315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49f60b226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49f60b22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49f60b2267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49f60b22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4bd14b3a50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4bd14b3a5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4bd14b3a50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4bd14b3a5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67c430f6d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67c430f6d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4bd14b3a50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4bd14b3a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5f434853b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5f434853b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4a4786bf01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4a4786bf0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5f434853be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5f434853b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4a4786bf01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4a4786bf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5f65dfd974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5f65dfd97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5f65dfd974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5f65dfd97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5f65dfd974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5f65dfd97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5f65dfd974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5f65dfd97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611a08b9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611a08b9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f43485316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f4348531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5f65dfd97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5f65dfd9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611a08b93c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611a08b93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611a08b93c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611a08b93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611a08b93c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611a08b93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611a08b93c_0_1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611a08b93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611a08b93c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611a08b93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611a08b93c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611a08b93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611a08b93c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611a08b93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611a08b93c_0_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611a08b93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611a08b93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611a08b93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60c48510cc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60c48510c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611a08b93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611a08b93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611a08b93c_0_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611a08b93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4a4786bf01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4a4786bf0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4a4786bf01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4a4786bf0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4a4786bf01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4a4786bf0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4a4786bf01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4a4786bf0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4a4786bf01_0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4a4786bf0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4a4786bf01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4a4786bf0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4bd14b3a50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4bd14b3a5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4b5aab793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4b5aab79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60c48510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60c48510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4a4786bf01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4a4786bf0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4a4786bf01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4a4786bf0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4a4786bf01_0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4a4786bf0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4a4786bf01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4a4786bf0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4a4786bf01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4a4786bf0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4a4786bf01_0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4a4786bf0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4b83a40058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4b83a4005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4b83a4005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4b83a400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4ef410fc8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4ef410fc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4ef410fc87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4ef410fc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0c48510cc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60c48510c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4ef410fc87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4ef410fc8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4ef410fc87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4ef410fc8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4ef410fc87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4ef410fc8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4ef410fc87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4ef410fc8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4ef410fc87_0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4ef410fc8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4ef410fc87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4ef410fc8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4ef410fc87_0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4ef410fc8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4ef410fc87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4ef410fc8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4ef410fc87_0_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4ef410fc8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4ef410fc87_0_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4ef410fc8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1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1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2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hyperlink" Target="https://hub.docker.com/"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en.wikipedia.org/wiki/Representational_state_transfer"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 Id="rId3" Type="http://schemas.openxmlformats.org/officeDocument/2006/relationships/hyperlink" Target="https://aws.amazon.com/free/?all-free-tier.sort-by=item.additionalFields.SortRank&amp;all-free-tier.sort-order=asc&amp;awsf.Free%20Tier%20Types=*all&amp;awsf.Free%20Tier%20Categories=*all" TargetMode="External"/><Relationship Id="rId4" Type="http://schemas.openxmlformats.org/officeDocument/2006/relationships/hyperlink" Target="https://docs.aws.amazon.com/accounts/latest/reference/manage-acct-creating.html"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 Id="rId3" Type="http://schemas.openxmlformats.org/officeDocument/2006/relationships/hyperlink" Target="https://chocolatey.org/install"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 Id="rId3" Type="http://schemas.openxmlformats.org/officeDocument/2006/relationships/hyperlink" Target="https://eksctl.io/"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5.xml"/><Relationship Id="rId3" Type="http://schemas.openxmlformats.org/officeDocument/2006/relationships/hyperlink" Target="https://www.mongodb.com/cloud/atla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0.xml"/><Relationship Id="rId3" Type="http://schemas.openxmlformats.org/officeDocument/2006/relationships/hyperlink" Target="http://localhost:8761" TargetMode="External"/><Relationship Id="rId4" Type="http://schemas.openxmlformats.org/officeDocument/2006/relationships/hyperlink" Target="http://localhost:8761"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1.xml"/><Relationship Id="rId3" Type="http://schemas.openxmlformats.org/officeDocument/2006/relationships/hyperlink" Target="http://eureka-0.eureka-service.default.svc.cluster.local:8761/eureka"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7.xml"/><Relationship Id="rId3" Type="http://schemas.openxmlformats.org/officeDocument/2006/relationships/image" Target="../media/image19.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8.xml"/><Relationship Id="rId3" Type="http://schemas.openxmlformats.org/officeDocument/2006/relationships/image" Target="../media/image3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9.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0.xml"/><Relationship Id="rId3" Type="http://schemas.openxmlformats.org/officeDocument/2006/relationships/image" Target="../media/image2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1.xml"/><Relationship Id="rId3" Type="http://schemas.openxmlformats.org/officeDocument/2006/relationships/image" Target="../media/image3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2.xml"/><Relationship Id="rId3" Type="http://schemas.openxmlformats.org/officeDocument/2006/relationships/image" Target="../media/image20.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3.xml"/><Relationship Id="rId3" Type="http://schemas.openxmlformats.org/officeDocument/2006/relationships/image" Target="../media/image3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4.xml"/><Relationship Id="rId3" Type="http://schemas.openxmlformats.org/officeDocument/2006/relationships/image" Target="../media/image21.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5.xml"/><Relationship Id="rId3" Type="http://schemas.openxmlformats.org/officeDocument/2006/relationships/image" Target="../media/image2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7.xml"/><Relationship Id="rId3" Type="http://schemas.openxmlformats.org/officeDocument/2006/relationships/image" Target="../media/image25.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8.xml"/><Relationship Id="rId3" Type="http://schemas.openxmlformats.org/officeDocument/2006/relationships/image" Target="../media/image29.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9.xml"/><Relationship Id="rId3" Type="http://schemas.openxmlformats.org/officeDocument/2006/relationships/hyperlink" Target="https://raw.githubusercontent.com/kubernetes-sigs/aws-load-balancer-controller/v2.4.7/docs/install/iam_policy_us-gov.json" TargetMode="External"/><Relationship Id="rId4" Type="http://schemas.openxmlformats.org/officeDocument/2006/relationships/hyperlink" Target="https://raw.githubusercontent.com/kubernetes-sigs/aws-load-balancer-controller/v2.4.7/docs/install/iam_policy.json" TargetMode="External"/><Relationship Id="rId5" Type="http://schemas.openxmlformats.org/officeDocument/2006/relationships/hyperlink" Target="https://raw.githubusercontent.com/kubernetes-sigs/aws-load-balancer-controller/v2.4.7/docs/install/iam_policy.jso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2.xml"/><Relationship Id="rId3" Type="http://schemas.openxmlformats.org/officeDocument/2006/relationships/hyperlink" Target="https://github.com/jetstack/cert-manager/releases/download/v1.5.4/cert-manager.yaml" TargetMode="Externa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3.xml"/><Relationship Id="rId3" Type="http://schemas.openxmlformats.org/officeDocument/2006/relationships/hyperlink" Target="https://github.com/kubernetes-sigs/aws-load-balancer-controller/releases/download/v2.4.7/v2_4_7_full.yaml"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7.xml"/><Relationship Id="rId3" Type="http://schemas.openxmlformats.org/officeDocument/2006/relationships/image" Target="../media/image36.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8.xml"/><Relationship Id="rId3" Type="http://schemas.openxmlformats.org/officeDocument/2006/relationships/image" Target="../media/image30.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s://start.spring.io/"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hyperlink" Target="https://code.visualstudio.com/download" TargetMode="External"/><Relationship Id="rId4" Type="http://schemas.openxmlformats.org/officeDocument/2006/relationships/hyperlink" Target="https://nodejs.org/en/download"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1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2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1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15.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33.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2"/>
          <p:cNvPicPr preferRelativeResize="0"/>
          <p:nvPr/>
        </p:nvPicPr>
        <p:blipFill>
          <a:blip r:embed="rId3">
            <a:alphaModFix/>
          </a:blip>
          <a:stretch>
            <a:fillRect/>
          </a:stretch>
        </p:blipFill>
        <p:spPr>
          <a:xfrm>
            <a:off x="304800" y="316100"/>
            <a:ext cx="8839201" cy="362196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2"/>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expose our services to resources hosted outside cluster?</a:t>
            </a:r>
            <a:endParaRPr sz="2300"/>
          </a:p>
        </p:txBody>
      </p:sp>
      <p:sp>
        <p:nvSpPr>
          <p:cNvPr id="733" name="Google Shape;733;p112"/>
          <p:cNvSpPr txBox="1"/>
          <p:nvPr/>
        </p:nvSpPr>
        <p:spPr>
          <a:xfrm>
            <a:off x="62550" y="677625"/>
            <a:ext cx="90813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you are using AWS - then steps to implement Ingress -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Set up your Kubernetes cluster on AWS</a:t>
            </a:r>
            <a:r>
              <a:rPr lang="en" sz="1600">
                <a:solidFill>
                  <a:schemeClr val="dk2"/>
                </a:solidFill>
                <a:latin typeface="Roboto"/>
                <a:ea typeface="Roboto"/>
                <a:cs typeface="Roboto"/>
                <a:sym typeface="Roboto"/>
              </a:rPr>
              <a:t>: Create a Kubernetes cluster using a managed service like Amazon Elastic Kubernetes Service (EKS) or using a self-managed cluster on EC2 instances.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Deploy an Ingress controller</a:t>
            </a:r>
            <a:r>
              <a:rPr lang="en" sz="1600">
                <a:solidFill>
                  <a:schemeClr val="dk2"/>
                </a:solidFill>
                <a:latin typeface="Roboto"/>
                <a:ea typeface="Roboto"/>
                <a:cs typeface="Roboto"/>
                <a:sym typeface="Roboto"/>
              </a:rPr>
              <a:t>: Choose an Ingress controller that is compatible with AWS, such as the AWS ALB Ingress Controller or Nginx Ingress Controller. Deploy the selected Ingress controller into your Kubernetes cluster. Each controller has its own installation instructions, so refer to the specific documentation for the chosen controller.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Create and configure Ingress resources</a:t>
            </a:r>
            <a:r>
              <a:rPr lang="en" sz="1600">
                <a:solidFill>
                  <a:schemeClr val="dk2"/>
                </a:solidFill>
                <a:latin typeface="Roboto"/>
                <a:ea typeface="Roboto"/>
                <a:cs typeface="Roboto"/>
                <a:sym typeface="Roboto"/>
              </a:rPr>
              <a:t>: Define Ingress resources that specify the routing rules for your services. The Ingress resources will include details such as hostnames, URL paths, and backend services. Apply these Ingress resources to your cluster using the kubectl apply command or other deployment methods.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13"/>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expose our services to resources hosted outside cluster?</a:t>
            </a:r>
            <a:endParaRPr sz="2300"/>
          </a:p>
        </p:txBody>
      </p:sp>
      <p:sp>
        <p:nvSpPr>
          <p:cNvPr id="739" name="Google Shape;739;p113"/>
          <p:cNvSpPr txBox="1"/>
          <p:nvPr/>
        </p:nvSpPr>
        <p:spPr>
          <a:xfrm>
            <a:off x="62550" y="677625"/>
            <a:ext cx="90813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Provision an Application Load Balancer (ALB</a:t>
            </a:r>
            <a:r>
              <a:rPr lang="en" sz="1600">
                <a:solidFill>
                  <a:schemeClr val="dk2"/>
                </a:solidFill>
                <a:latin typeface="Roboto"/>
                <a:ea typeface="Roboto"/>
                <a:cs typeface="Roboto"/>
                <a:sym typeface="Roboto"/>
              </a:rPr>
              <a:t>): If you are using the AWS ALB Ingress Controller, it requires an ALB to be provisioned in AWS. Follow the documentation provided by the AWS ALB Ingress Controller project for detailed instructions on how to set up the ALB. The ALB will be responsible for routing traffic based on the Ingress rules defined in your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Configure security groups and firewall rules</a:t>
            </a:r>
            <a:r>
              <a:rPr lang="en" sz="1600">
                <a:solidFill>
                  <a:schemeClr val="dk2"/>
                </a:solidFill>
                <a:latin typeface="Roboto"/>
                <a:ea typeface="Roboto"/>
                <a:cs typeface="Roboto"/>
                <a:sym typeface="Roboto"/>
              </a:rPr>
              <a:t>: Set up appropriate security groups and configure firewall rules in AWS to allow incoming traffic to the ALB on the specified ports.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Verify and test:</a:t>
            </a:r>
            <a:r>
              <a:rPr lang="en" sz="1600">
                <a:solidFill>
                  <a:schemeClr val="dk2"/>
                </a:solidFill>
                <a:latin typeface="Roboto"/>
                <a:ea typeface="Roboto"/>
                <a:cs typeface="Roboto"/>
                <a:sym typeface="Roboto"/>
              </a:rPr>
              <a:t> Once the Ingress resources and the ALB are set up, you can test the connectivity by accessing your services using the ALB's DNS name or IP address.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1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 </a:t>
            </a:r>
            <a:r>
              <a:rPr lang="en" sz="2200"/>
              <a:t>ConfigMap</a:t>
            </a:r>
            <a:r>
              <a:rPr lang="en" sz="2200"/>
              <a:t>?</a:t>
            </a:r>
            <a:endParaRPr sz="2300"/>
          </a:p>
        </p:txBody>
      </p:sp>
      <p:sp>
        <p:nvSpPr>
          <p:cNvPr id="745" name="Google Shape;745;p114"/>
          <p:cNvSpPr txBox="1"/>
          <p:nvPr/>
        </p:nvSpPr>
        <p:spPr>
          <a:xfrm>
            <a:off x="329350" y="830025"/>
            <a:ext cx="85206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ConfigMap is used to store configuration data that can be consumed by containers running in pods.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provides a way to decouple the configuration from the application code, allowing for easy configuration changes without modifying the container image.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Else every time you have to  </a:t>
            </a:r>
            <a:r>
              <a:rPr lang="en" sz="1600">
                <a:solidFill>
                  <a:schemeClr val="dk2"/>
                </a:solidFill>
                <a:latin typeface="Roboto"/>
                <a:ea typeface="Roboto"/>
                <a:cs typeface="Roboto"/>
                <a:sym typeface="Roboto"/>
              </a:rPr>
              <a:t>rebuild the application  then  push it to the repository and then pull that new image in your pod and restart the whole thing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Thus you can separate the configuration concerns from the application logic, making it easier to manage and update the configuration independently of the container images. It promotes flexibility, maintainability, and portability in a Kubernetes environment.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1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Secrets?</a:t>
            </a:r>
            <a:endParaRPr sz="2300"/>
          </a:p>
        </p:txBody>
      </p:sp>
      <p:sp>
        <p:nvSpPr>
          <p:cNvPr id="751" name="Google Shape;751;p115"/>
          <p:cNvSpPr txBox="1"/>
          <p:nvPr/>
        </p:nvSpPr>
        <p:spPr>
          <a:xfrm>
            <a:off x="329350" y="830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secret is just like config map but the difference is that it's used to store secret data credentials for example and it's stored not in a plain text format of course but in base64 encoded format.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Secret is used to store and manage sensitive information, such as passwords, API keys, tokens, or certificates. Secrets provide a way to securely store and distribute sensitive data to containers running in pods.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1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Difference </a:t>
            </a:r>
            <a:r>
              <a:rPr lang="en" sz="2200"/>
              <a:t>between</a:t>
            </a:r>
            <a:r>
              <a:rPr lang="en" sz="2200"/>
              <a:t> </a:t>
            </a:r>
            <a:r>
              <a:rPr lang="en" sz="2200"/>
              <a:t>Secrets and config maps?</a:t>
            </a:r>
            <a:endParaRPr sz="2300"/>
          </a:p>
        </p:txBody>
      </p:sp>
      <p:sp>
        <p:nvSpPr>
          <p:cNvPr id="757" name="Google Shape;757;p116"/>
          <p:cNvSpPr txBox="1"/>
          <p:nvPr/>
        </p:nvSpPr>
        <p:spPr>
          <a:xfrm>
            <a:off x="329350" y="830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Secrets are specifically designed to store and manage sensitive data, while ConfigMaps are used for non-sensitive configuration data.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Secrets provide encryption, additional security features, and are immutable, whereas ConfigMaps are more flexible for configuration updates.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choice between Secrets and ConfigMaps depends on the type of data you need to store and the level of sensitivity associated with that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1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are volumes on K8?</a:t>
            </a:r>
            <a:endParaRPr sz="2300"/>
          </a:p>
        </p:txBody>
      </p:sp>
      <p:sp>
        <p:nvSpPr>
          <p:cNvPr id="763" name="Google Shape;763;p117"/>
          <p:cNvSpPr txBox="1"/>
          <p:nvPr/>
        </p:nvSpPr>
        <p:spPr>
          <a:xfrm>
            <a:off x="329350" y="830025"/>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Volumes are a way to provide persistent storage to containers running in pods . It plays a crucial role in managing and persisting data in Kubernetes.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enable containers to work with shared and persistent storage, allowing for data integrity, data sharing between containers, and reliable data storage beyond the lifecycle of individual containers.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Means even if your DB Pod crashes, your data is safe in volumes .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you don’t use them, then your data will reside in PODs. Pods are designed to be crashable units and when they crash, all your data is gone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now if u replicate these DB Pods, they must use same Volumes for data </a:t>
            </a:r>
            <a:r>
              <a:rPr lang="en" sz="1600">
                <a:solidFill>
                  <a:schemeClr val="dk2"/>
                </a:solidFill>
                <a:latin typeface="Roboto"/>
                <a:ea typeface="Roboto"/>
                <a:cs typeface="Roboto"/>
                <a:sym typeface="Roboto"/>
              </a:rPr>
              <a:t>consistency</a:t>
            </a:r>
            <a:r>
              <a:rPr lang="en" sz="1600">
                <a:solidFill>
                  <a:schemeClr val="dk2"/>
                </a:solidFill>
                <a:latin typeface="Roboto"/>
                <a:ea typeface="Roboto"/>
                <a:cs typeface="Roboto"/>
                <a:sym typeface="Roboto"/>
              </a:rPr>
              <a:t> so it’s always </a:t>
            </a:r>
            <a:r>
              <a:rPr lang="en" sz="1600">
                <a:solidFill>
                  <a:schemeClr val="dk2"/>
                </a:solidFill>
                <a:latin typeface="Roboto"/>
                <a:ea typeface="Roboto"/>
                <a:cs typeface="Roboto"/>
                <a:sym typeface="Roboto"/>
              </a:rPr>
              <a:t>advisable</a:t>
            </a:r>
            <a:r>
              <a:rPr lang="en" sz="1600">
                <a:solidFill>
                  <a:schemeClr val="dk2"/>
                </a:solidFill>
                <a:latin typeface="Roboto"/>
                <a:ea typeface="Roboto"/>
                <a:cs typeface="Roboto"/>
                <a:sym typeface="Roboto"/>
              </a:rPr>
              <a:t> to move these DB to some external DB services like AWS RDS services, Azure DBs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1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create Replicas sets in K8</a:t>
            </a:r>
            <a:endParaRPr sz="2300"/>
          </a:p>
        </p:txBody>
      </p:sp>
      <p:sp>
        <p:nvSpPr>
          <p:cNvPr id="769" name="Google Shape;769;p118"/>
          <p:cNvSpPr txBox="1"/>
          <p:nvPr/>
        </p:nvSpPr>
        <p:spPr>
          <a:xfrm>
            <a:off x="329350" y="830025"/>
            <a:ext cx="85206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For High available , fault tolerance and load </a:t>
            </a:r>
            <a:r>
              <a:rPr lang="en" sz="1600">
                <a:solidFill>
                  <a:schemeClr val="dk2"/>
                </a:solidFill>
                <a:latin typeface="Roboto"/>
                <a:ea typeface="Roboto"/>
                <a:cs typeface="Roboto"/>
                <a:sym typeface="Roboto"/>
              </a:rPr>
              <a:t>balancing</a:t>
            </a:r>
            <a:r>
              <a:rPr lang="en" sz="1600">
                <a:solidFill>
                  <a:schemeClr val="dk2"/>
                </a:solidFill>
                <a:latin typeface="Roboto"/>
                <a:ea typeface="Roboto"/>
                <a:cs typeface="Roboto"/>
                <a:sym typeface="Roboto"/>
              </a:rPr>
              <a:t> we need replicate sets for same pod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if I need 3 Replica set of each application will u create 3 pods manually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Answer is NO !! we never work at POD level. We work at Deployment level.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1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are deployments?</a:t>
            </a:r>
            <a:endParaRPr sz="2300"/>
          </a:p>
        </p:txBody>
      </p:sp>
      <p:sp>
        <p:nvSpPr>
          <p:cNvPr id="775" name="Google Shape;775;p119"/>
          <p:cNvSpPr txBox="1"/>
          <p:nvPr/>
        </p:nvSpPr>
        <p:spPr>
          <a:xfrm>
            <a:off x="329350" y="830025"/>
            <a:ext cx="85206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Deployment in Kubernetes is like a blueprint or set of instructions for running and managing your application.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Think of a Deployment as a manager for your application. It ensures that the desired number of copies of your application are always running, even if a pod or node fails. If you want to scale your application, you can simply tell the Deployment to add more replicas, and it will automatically create and manage them for you.</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Deleting</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Deployment</a:t>
            </a:r>
            <a:r>
              <a:rPr lang="en" sz="1600">
                <a:solidFill>
                  <a:schemeClr val="dk2"/>
                </a:solidFill>
                <a:latin typeface="Roboto"/>
                <a:ea typeface="Roboto"/>
                <a:cs typeface="Roboto"/>
                <a:sym typeface="Roboto"/>
              </a:rPr>
              <a:t> will delete Pods, replica sets but will not delete services, ConfigMaps, Secrets, and any associated persistent volumes.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2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are stateful sets?</a:t>
            </a:r>
            <a:endParaRPr sz="2300"/>
          </a:p>
        </p:txBody>
      </p:sp>
      <p:sp>
        <p:nvSpPr>
          <p:cNvPr id="781" name="Google Shape;781;p120"/>
          <p:cNvSpPr txBox="1"/>
          <p:nvPr/>
        </p:nvSpPr>
        <p:spPr>
          <a:xfrm>
            <a:off x="329350" y="830025"/>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StatefulSet in Kubernetes is a way to manage applications that need to maintain their identity and persist data, such as databases.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StatefulSets also ensure that each pod has its own persistent storage, so data can be stored and retrieved even if the pod is terminated or moved to a different node. This is important for applications that need to keep their data intact, like databases.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StatefulSets provide a way to deploy, scale, and update these stateful applications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2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Architecture of K8</a:t>
            </a:r>
            <a:endParaRPr sz="2300"/>
          </a:p>
        </p:txBody>
      </p:sp>
      <p:sp>
        <p:nvSpPr>
          <p:cNvPr id="787" name="Google Shape;787;p121"/>
          <p:cNvSpPr txBox="1"/>
          <p:nvPr/>
        </p:nvSpPr>
        <p:spPr>
          <a:xfrm>
            <a:off x="329350" y="830025"/>
            <a:ext cx="85206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consists of a Master Node that manages the cluster and worker nodes that execute containers.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REST Resource?</a:t>
            </a:r>
            <a:endParaRPr/>
          </a:p>
        </p:txBody>
      </p:sp>
      <p:sp>
        <p:nvSpPr>
          <p:cNvPr id="143" name="Google Shape;143;p23"/>
          <p:cNvSpPr txBox="1"/>
          <p:nvPr/>
        </p:nvSpPr>
        <p:spPr>
          <a:xfrm>
            <a:off x="329350" y="1211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Every content in the REST architecture is considered a resource.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resource == object in the object-oriented programming world.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Can be represented as text files, HTML pages, images, or any other dynamic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REST Server provides access to these resources whereas the REST client consumes (accesses and modifies) these resources. Every resource is identified globally by means of a URI</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2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Docker </a:t>
            </a:r>
            <a:endParaRPr/>
          </a:p>
        </p:txBody>
      </p:sp>
      <p:sp>
        <p:nvSpPr>
          <p:cNvPr id="793" name="Google Shape;793;p12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2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a:t>
            </a:r>
            <a:endParaRPr sz="2300"/>
          </a:p>
        </p:txBody>
      </p:sp>
      <p:sp>
        <p:nvSpPr>
          <p:cNvPr id="799" name="Google Shape;799;p123"/>
          <p:cNvSpPr txBox="1"/>
          <p:nvPr/>
        </p:nvSpPr>
        <p:spPr>
          <a:xfrm>
            <a:off x="329350" y="830025"/>
            <a:ext cx="6076200" cy="4371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can Imagine Docker as a </a:t>
            </a:r>
            <a:r>
              <a:rPr b="1" lang="en" sz="1600">
                <a:solidFill>
                  <a:schemeClr val="dk2"/>
                </a:solidFill>
                <a:latin typeface="Roboto"/>
                <a:ea typeface="Roboto"/>
                <a:cs typeface="Roboto"/>
                <a:sym typeface="Roboto"/>
              </a:rPr>
              <a:t>Cargo Ship</a:t>
            </a:r>
            <a:r>
              <a:rPr lang="en" sz="1600">
                <a:solidFill>
                  <a:schemeClr val="dk2"/>
                </a:solidFill>
                <a:latin typeface="Roboto"/>
                <a:ea typeface="Roboto"/>
                <a:cs typeface="Roboto"/>
                <a:sym typeface="Roboto"/>
              </a:rPr>
              <a:t> that has the ability to hold big boxes (containers) having their distinct objectives and id.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These containers contain </a:t>
            </a:r>
            <a:r>
              <a:rPr b="1" lang="en" sz="1600">
                <a:solidFill>
                  <a:schemeClr val="dk2"/>
                </a:solidFill>
                <a:latin typeface="Roboto"/>
                <a:ea typeface="Roboto"/>
                <a:cs typeface="Roboto"/>
                <a:sym typeface="Roboto"/>
              </a:rPr>
              <a:t>items</a:t>
            </a:r>
            <a:r>
              <a:rPr lang="en" sz="1600">
                <a:solidFill>
                  <a:schemeClr val="dk2"/>
                </a:solidFill>
                <a:latin typeface="Roboto"/>
                <a:ea typeface="Roboto"/>
                <a:cs typeface="Roboto"/>
                <a:sym typeface="Roboto"/>
              </a:rPr>
              <a:t> (application + Dependencies) that are required to make that container useful and runnable anywhere.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These </a:t>
            </a:r>
            <a:r>
              <a:rPr b="1" lang="en" sz="1600">
                <a:solidFill>
                  <a:schemeClr val="dk2"/>
                </a:solidFill>
                <a:latin typeface="Roboto"/>
                <a:ea typeface="Roboto"/>
                <a:cs typeface="Roboto"/>
                <a:sym typeface="Roboto"/>
              </a:rPr>
              <a:t>items</a:t>
            </a:r>
            <a:r>
              <a:rPr lang="en" sz="1600">
                <a:solidFill>
                  <a:schemeClr val="dk2"/>
                </a:solidFill>
                <a:latin typeface="Roboto"/>
                <a:ea typeface="Roboto"/>
                <a:cs typeface="Roboto"/>
                <a:sym typeface="Roboto"/>
              </a:rPr>
              <a:t> are manufactured using </a:t>
            </a:r>
            <a:r>
              <a:rPr b="1" lang="en" sz="1600">
                <a:solidFill>
                  <a:schemeClr val="dk2"/>
                </a:solidFill>
                <a:latin typeface="Roboto"/>
                <a:ea typeface="Roboto"/>
                <a:cs typeface="Roboto"/>
                <a:sym typeface="Roboto"/>
              </a:rPr>
              <a:t>templates</a:t>
            </a:r>
            <a:r>
              <a:rPr lang="en" sz="1600">
                <a:solidFill>
                  <a:schemeClr val="dk2"/>
                </a:solidFill>
                <a:latin typeface="Roboto"/>
                <a:ea typeface="Roboto"/>
                <a:cs typeface="Roboto"/>
                <a:sym typeface="Roboto"/>
              </a:rPr>
              <a:t> ( Docker File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800" name="Google Shape;800;p123"/>
          <p:cNvPicPr preferRelativeResize="0"/>
          <p:nvPr/>
        </p:nvPicPr>
        <p:blipFill>
          <a:blip r:embed="rId3">
            <a:alphaModFix/>
          </a:blip>
          <a:stretch>
            <a:fillRect/>
          </a:stretch>
        </p:blipFill>
        <p:spPr>
          <a:xfrm>
            <a:off x="6318350" y="789200"/>
            <a:ext cx="2764425" cy="27644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2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a:t>
            </a:r>
            <a:endParaRPr sz="2300"/>
          </a:p>
        </p:txBody>
      </p:sp>
      <p:sp>
        <p:nvSpPr>
          <p:cNvPr id="806" name="Google Shape;806;p124"/>
          <p:cNvSpPr txBox="1"/>
          <p:nvPr/>
        </p:nvSpPr>
        <p:spPr>
          <a:xfrm>
            <a:off x="329350" y="830025"/>
            <a:ext cx="6076200" cy="5849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 - Docker is a </a:t>
            </a:r>
            <a:r>
              <a:rPr b="1" lang="en" sz="1600">
                <a:solidFill>
                  <a:schemeClr val="dk2"/>
                </a:solidFill>
                <a:latin typeface="Roboto"/>
                <a:ea typeface="Roboto"/>
                <a:cs typeface="Roboto"/>
                <a:sym typeface="Roboto"/>
              </a:rPr>
              <a:t>containerization platform</a:t>
            </a:r>
            <a:r>
              <a:rPr lang="en" sz="1600">
                <a:solidFill>
                  <a:schemeClr val="dk2"/>
                </a:solidFill>
                <a:latin typeface="Roboto"/>
                <a:ea typeface="Roboto"/>
                <a:cs typeface="Roboto"/>
                <a:sym typeface="Roboto"/>
              </a:rPr>
              <a:t> which packages your application and all its dependencies together in the </a:t>
            </a:r>
            <a:r>
              <a:rPr b="1" lang="en" sz="1600">
                <a:solidFill>
                  <a:schemeClr val="dk2"/>
                </a:solidFill>
                <a:latin typeface="Roboto"/>
                <a:ea typeface="Roboto"/>
                <a:cs typeface="Roboto"/>
                <a:sym typeface="Roboto"/>
              </a:rPr>
              <a:t>form of containers </a:t>
            </a:r>
            <a:r>
              <a:rPr lang="en" sz="1600">
                <a:solidFill>
                  <a:schemeClr val="dk2"/>
                </a:solidFill>
                <a:latin typeface="Roboto"/>
                <a:ea typeface="Roboto"/>
                <a:cs typeface="Roboto"/>
                <a:sym typeface="Roboto"/>
              </a:rPr>
              <a:t>so as to ensure that your application works seamlessly in any environment, be it development, test or production.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Hence A container </a:t>
            </a:r>
            <a:r>
              <a:rPr b="1" lang="en" sz="1600">
                <a:solidFill>
                  <a:schemeClr val="dk2"/>
                </a:solidFill>
                <a:latin typeface="Roboto"/>
                <a:ea typeface="Roboto"/>
                <a:cs typeface="Roboto"/>
                <a:sym typeface="Roboto"/>
              </a:rPr>
              <a:t>contains complete ecosystem of your application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including the application and all of its dependencies, and everything that is needed </a:t>
            </a:r>
            <a:r>
              <a:rPr b="1" lang="en" sz="1600">
                <a:solidFill>
                  <a:schemeClr val="dk2"/>
                </a:solidFill>
                <a:latin typeface="Roboto"/>
                <a:ea typeface="Roboto"/>
                <a:cs typeface="Roboto"/>
                <a:sym typeface="Roboto"/>
              </a:rPr>
              <a:t>for an application to run on the server</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guarantees that the software will always run the same, regardless of its environment.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807" name="Google Shape;807;p124"/>
          <p:cNvPicPr preferRelativeResize="0"/>
          <p:nvPr/>
        </p:nvPicPr>
        <p:blipFill>
          <a:blip r:embed="rId3">
            <a:alphaModFix/>
          </a:blip>
          <a:stretch>
            <a:fillRect/>
          </a:stretch>
        </p:blipFill>
        <p:spPr>
          <a:xfrm>
            <a:off x="6379575" y="929650"/>
            <a:ext cx="2764425" cy="27644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25"/>
          <p:cNvSpPr txBox="1"/>
          <p:nvPr>
            <p:ph type="ctrTitle"/>
          </p:nvPr>
        </p:nvSpPr>
        <p:spPr>
          <a:xfrm>
            <a:off x="460950" y="23481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Dockerfile, Image &amp; Container are created</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Docker works</a:t>
            </a:r>
            <a:endParaRPr/>
          </a:p>
        </p:txBody>
      </p:sp>
      <p:pic>
        <p:nvPicPr>
          <p:cNvPr id="818" name="Google Shape;818;p126"/>
          <p:cNvPicPr preferRelativeResize="0"/>
          <p:nvPr/>
        </p:nvPicPr>
        <p:blipFill>
          <a:blip r:embed="rId3">
            <a:alphaModFix/>
          </a:blip>
          <a:stretch>
            <a:fillRect/>
          </a:stretch>
        </p:blipFill>
        <p:spPr>
          <a:xfrm>
            <a:off x="806838" y="1688075"/>
            <a:ext cx="7058025" cy="23907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2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Dockerfile</a:t>
            </a:r>
            <a:endParaRPr sz="2300"/>
          </a:p>
        </p:txBody>
      </p:sp>
      <p:sp>
        <p:nvSpPr>
          <p:cNvPr id="824" name="Google Shape;824;p127"/>
          <p:cNvSpPr txBox="1"/>
          <p:nvPr/>
        </p:nvSpPr>
        <p:spPr>
          <a:xfrm>
            <a:off x="329350" y="8300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text file provides a set of instructions to build a Docker image, including the operating system, languages, environmental variables, file locations, network ports, and any other components it needs to run.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Each time a command is run in a Dockerfile, a new layer is created on top of the previous layers. This allows Docker images to be built incrementally, with each layer representing a separate instruction in the Dockerfile. It also allows Docker to reuse layers between images, which can help reduce the size of images and improve build times.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For example, if you specify a command to install a package in your Dockerfile, a new layer will be created that includes the package and its dependencies. If you make another change, such as adding a file to the image, another layer will be created on top of the previous one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2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 image  ?</a:t>
            </a:r>
            <a:endParaRPr sz="2300"/>
          </a:p>
        </p:txBody>
      </p:sp>
      <p:sp>
        <p:nvSpPr>
          <p:cNvPr id="830" name="Google Shape;830;p128"/>
          <p:cNvSpPr txBox="1"/>
          <p:nvPr/>
        </p:nvSpPr>
        <p:spPr>
          <a:xfrm>
            <a:off x="329350" y="830025"/>
            <a:ext cx="8520600" cy="4617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Docker-images are a </a:t>
            </a:r>
            <a:r>
              <a:rPr b="1" lang="en" sz="1500">
                <a:solidFill>
                  <a:schemeClr val="dk2"/>
                </a:solidFill>
                <a:latin typeface="Roboto"/>
                <a:ea typeface="Roboto"/>
                <a:cs typeface="Roboto"/>
                <a:sym typeface="Roboto"/>
              </a:rPr>
              <a:t>read-only binary template </a:t>
            </a:r>
            <a:r>
              <a:rPr lang="en" sz="1500">
                <a:solidFill>
                  <a:schemeClr val="dk2"/>
                </a:solidFill>
                <a:latin typeface="Roboto"/>
                <a:ea typeface="Roboto"/>
                <a:cs typeface="Roboto"/>
                <a:sym typeface="Roboto"/>
              </a:rPr>
              <a:t>( Like snapshots ) used to build containers. Images also contain metadata that describe the container’s capabilities and needs.</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Create a docker image using the </a:t>
            </a:r>
            <a:r>
              <a:rPr b="1" lang="en" sz="1500">
                <a:solidFill>
                  <a:schemeClr val="dk2"/>
                </a:solidFill>
                <a:latin typeface="Roboto"/>
                <a:ea typeface="Roboto"/>
                <a:cs typeface="Roboto"/>
                <a:sym typeface="Roboto"/>
              </a:rPr>
              <a:t>docker build </a:t>
            </a:r>
            <a:r>
              <a:rPr lang="en" sz="1500">
                <a:solidFill>
                  <a:schemeClr val="dk2"/>
                </a:solidFill>
                <a:latin typeface="Roboto"/>
                <a:ea typeface="Roboto"/>
                <a:cs typeface="Roboto"/>
                <a:sym typeface="Roboto"/>
              </a:rPr>
              <a:t>command whenever you pass a Dockerfile to the docker build command then the </a:t>
            </a:r>
            <a:r>
              <a:rPr b="1" lang="en" sz="1500">
                <a:solidFill>
                  <a:schemeClr val="dk2"/>
                </a:solidFill>
                <a:latin typeface="Roboto"/>
                <a:ea typeface="Roboto"/>
                <a:cs typeface="Roboto"/>
                <a:sym typeface="Roboto"/>
              </a:rPr>
              <a:t>docker daemon</a:t>
            </a:r>
            <a:r>
              <a:rPr lang="en" sz="1500">
                <a:solidFill>
                  <a:schemeClr val="dk2"/>
                </a:solidFill>
                <a:latin typeface="Roboto"/>
                <a:ea typeface="Roboto"/>
                <a:cs typeface="Roboto"/>
                <a:sym typeface="Roboto"/>
              </a:rPr>
              <a:t> will create a docker image according to the Dockerfile instruction.</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Docker images can’t be executed by themselves and cannot run or start.  It is just a blueprint for creating Docker containers</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Run the docker images using the </a:t>
            </a:r>
            <a:r>
              <a:rPr b="1" lang="en" sz="1500">
                <a:solidFill>
                  <a:schemeClr val="dk2"/>
                </a:solidFill>
                <a:latin typeface="Roboto"/>
                <a:ea typeface="Roboto"/>
                <a:cs typeface="Roboto"/>
                <a:sym typeface="Roboto"/>
              </a:rPr>
              <a:t>docker run</a:t>
            </a:r>
            <a:r>
              <a:rPr lang="en" sz="1500">
                <a:solidFill>
                  <a:schemeClr val="dk2"/>
                </a:solidFill>
                <a:latin typeface="Roboto"/>
                <a:ea typeface="Roboto"/>
                <a:cs typeface="Roboto"/>
                <a:sym typeface="Roboto"/>
              </a:rPr>
              <a:t> command. whenever we pass the command to docker client then the docker client passes this command to the docker daemon then docker daemon will </a:t>
            </a:r>
            <a:r>
              <a:rPr b="1" lang="en" sz="1500">
                <a:solidFill>
                  <a:schemeClr val="dk2"/>
                </a:solidFill>
                <a:latin typeface="Roboto"/>
                <a:ea typeface="Roboto"/>
                <a:cs typeface="Roboto"/>
                <a:sym typeface="Roboto"/>
              </a:rPr>
              <a:t>create the container for that image.</a:t>
            </a:r>
            <a:endParaRPr b="1"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Push the docker image to the public registry like DockerHub using the </a:t>
            </a:r>
            <a:r>
              <a:rPr b="1" lang="en" sz="1500">
                <a:solidFill>
                  <a:schemeClr val="dk2"/>
                </a:solidFill>
                <a:latin typeface="Roboto"/>
                <a:ea typeface="Roboto"/>
                <a:cs typeface="Roboto"/>
                <a:sym typeface="Roboto"/>
              </a:rPr>
              <a:t>docker push command</a:t>
            </a:r>
            <a:r>
              <a:rPr lang="en" sz="1500">
                <a:solidFill>
                  <a:schemeClr val="dk2"/>
                </a:solidFill>
                <a:latin typeface="Roboto"/>
                <a:ea typeface="Roboto"/>
                <a:cs typeface="Roboto"/>
                <a:sym typeface="Roboto"/>
              </a:rPr>
              <a:t> after pushed you can access these images from anywhere using </a:t>
            </a:r>
            <a:r>
              <a:rPr b="1" lang="en" sz="1500">
                <a:solidFill>
                  <a:schemeClr val="dk2"/>
                </a:solidFill>
                <a:latin typeface="Roboto"/>
                <a:ea typeface="Roboto"/>
                <a:cs typeface="Roboto"/>
                <a:sym typeface="Roboto"/>
              </a:rPr>
              <a:t>docker pull command.</a:t>
            </a:r>
            <a:endParaRPr b="1"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2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 container  ?</a:t>
            </a:r>
            <a:endParaRPr sz="2300"/>
          </a:p>
        </p:txBody>
      </p:sp>
      <p:sp>
        <p:nvSpPr>
          <p:cNvPr id="836" name="Google Shape;836;p129"/>
          <p:cNvSpPr txBox="1"/>
          <p:nvPr/>
        </p:nvSpPr>
        <p:spPr>
          <a:xfrm>
            <a:off x="329350" y="830025"/>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container is a </a:t>
            </a:r>
            <a:r>
              <a:rPr b="1" lang="en" sz="1600">
                <a:solidFill>
                  <a:schemeClr val="dk2"/>
                </a:solidFill>
                <a:latin typeface="Roboto"/>
                <a:ea typeface="Roboto"/>
                <a:cs typeface="Roboto"/>
                <a:sym typeface="Roboto"/>
              </a:rPr>
              <a:t>runnable instance of an image</a:t>
            </a:r>
            <a:r>
              <a:rPr lang="en" sz="1600">
                <a:solidFill>
                  <a:schemeClr val="dk2"/>
                </a:solidFill>
                <a:latin typeface="Roboto"/>
                <a:ea typeface="Roboto"/>
                <a:cs typeface="Roboto"/>
                <a:sym typeface="Roboto"/>
              </a:rPr>
              <a:t>. You can create, start, stop, move, or delete a container using the Docker API or CLI.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Containers provide you with a </a:t>
            </a:r>
            <a:r>
              <a:rPr b="1" lang="en" sz="1600">
                <a:solidFill>
                  <a:schemeClr val="dk2"/>
                </a:solidFill>
                <a:latin typeface="Roboto"/>
                <a:ea typeface="Roboto"/>
                <a:cs typeface="Roboto"/>
                <a:sym typeface="Roboto"/>
              </a:rPr>
              <a:t>lightweight and platform-independent way of running your applications</a:t>
            </a:r>
            <a:r>
              <a:rPr lang="en" sz="1600">
                <a:solidFill>
                  <a:schemeClr val="dk2"/>
                </a:solidFill>
                <a:latin typeface="Roboto"/>
                <a:ea typeface="Roboto"/>
                <a:cs typeface="Roboto"/>
                <a:sym typeface="Roboto"/>
              </a:rPr>
              <a:t>. Every container is isolated but access to resources on another host or container can be allowed with the help of docker networking.</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container is </a:t>
            </a:r>
            <a:r>
              <a:rPr b="1" lang="en" sz="1600">
                <a:solidFill>
                  <a:schemeClr val="dk2"/>
                </a:solidFill>
                <a:latin typeface="Roboto"/>
                <a:ea typeface="Roboto"/>
                <a:cs typeface="Roboto"/>
                <a:sym typeface="Roboto"/>
              </a:rPr>
              <a:t>volatile</a:t>
            </a:r>
            <a:r>
              <a:rPr lang="en" sz="1600">
                <a:solidFill>
                  <a:schemeClr val="dk2"/>
                </a:solidFill>
                <a:latin typeface="Roboto"/>
                <a:ea typeface="Roboto"/>
                <a:cs typeface="Roboto"/>
                <a:sym typeface="Roboto"/>
              </a:rPr>
              <a:t> it means whenever you remove or kill the container then all of its data will be lost from it. If you want to persist the container data use the </a:t>
            </a:r>
            <a:r>
              <a:rPr b="1" lang="en" sz="1600">
                <a:solidFill>
                  <a:schemeClr val="dk2"/>
                </a:solidFill>
                <a:latin typeface="Roboto"/>
                <a:ea typeface="Roboto"/>
                <a:cs typeface="Roboto"/>
                <a:sym typeface="Roboto"/>
              </a:rPr>
              <a:t>docker storage</a:t>
            </a:r>
            <a:r>
              <a:rPr lang="en" sz="1600">
                <a:solidFill>
                  <a:schemeClr val="dk2"/>
                </a:solidFill>
                <a:latin typeface="Roboto"/>
                <a:ea typeface="Roboto"/>
                <a:cs typeface="Roboto"/>
                <a:sym typeface="Roboto"/>
              </a:rPr>
              <a:t> concept.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Containers only have access to resources that are defined in the image</a:t>
            </a:r>
            <a:r>
              <a:rPr lang="en" sz="1600">
                <a:solidFill>
                  <a:schemeClr val="dk2"/>
                </a:solidFill>
                <a:latin typeface="Roboto"/>
                <a:ea typeface="Roboto"/>
                <a:cs typeface="Roboto"/>
                <a:sym typeface="Roboto"/>
              </a:rPr>
              <a:t>, unless additional access is defined when building the image into a container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All the docker images become docker containers when they run the on </a:t>
            </a:r>
            <a:r>
              <a:rPr b="1" lang="en" sz="1600">
                <a:solidFill>
                  <a:schemeClr val="dk2"/>
                </a:solidFill>
                <a:latin typeface="Roboto"/>
                <a:ea typeface="Roboto"/>
                <a:cs typeface="Roboto"/>
                <a:sym typeface="Roboto"/>
              </a:rPr>
              <a:t>Docker Engine</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3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 hub ?</a:t>
            </a:r>
            <a:endParaRPr sz="2300"/>
          </a:p>
        </p:txBody>
      </p:sp>
      <p:sp>
        <p:nvSpPr>
          <p:cNvPr id="842" name="Google Shape;842;p130"/>
          <p:cNvSpPr txBox="1"/>
          <p:nvPr/>
        </p:nvSpPr>
        <p:spPr>
          <a:xfrm>
            <a:off x="329350" y="830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Docker images are stored</a:t>
            </a:r>
            <a:r>
              <a:rPr lang="en" sz="1600">
                <a:solidFill>
                  <a:schemeClr val="dk2"/>
                </a:solidFill>
                <a:latin typeface="Roboto"/>
                <a:ea typeface="Roboto"/>
                <a:cs typeface="Roboto"/>
                <a:sym typeface="Roboto"/>
              </a:rPr>
              <a:t> in a registry, which is a </a:t>
            </a:r>
            <a:r>
              <a:rPr b="1" lang="en" sz="1600">
                <a:solidFill>
                  <a:schemeClr val="dk2"/>
                </a:solidFill>
                <a:latin typeface="Roboto"/>
                <a:ea typeface="Roboto"/>
                <a:cs typeface="Roboto"/>
                <a:sym typeface="Roboto"/>
              </a:rPr>
              <a:t>centralized location</a:t>
            </a:r>
            <a:r>
              <a:rPr lang="en" sz="1600">
                <a:solidFill>
                  <a:schemeClr val="dk2"/>
                </a:solidFill>
                <a:latin typeface="Roboto"/>
                <a:ea typeface="Roboto"/>
                <a:cs typeface="Roboto"/>
                <a:sym typeface="Roboto"/>
              </a:rPr>
              <a:t> for storing and distributing Docker images.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you run a Docker container, Docker pulls the image from the registry and runs it on your local machine.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Several public registries are available, such as Docker Hub, the default registry for Docker. You can also set up your private registry if you want to store and manage images internally.</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 hub is a </a:t>
            </a:r>
            <a:r>
              <a:rPr b="1" lang="en" sz="1600">
                <a:solidFill>
                  <a:schemeClr val="dk2"/>
                </a:solidFill>
                <a:latin typeface="Roboto"/>
                <a:ea typeface="Roboto"/>
                <a:cs typeface="Roboto"/>
                <a:sym typeface="Roboto"/>
              </a:rPr>
              <a:t>cloud-based registry service</a:t>
            </a:r>
            <a:r>
              <a:rPr lang="en" sz="1600">
                <a:solidFill>
                  <a:schemeClr val="dk2"/>
                </a:solidFill>
                <a:latin typeface="Roboto"/>
                <a:ea typeface="Roboto"/>
                <a:cs typeface="Roboto"/>
                <a:sym typeface="Roboto"/>
              </a:rPr>
              <a:t> that allows you to link to code repositories, build your images and test them, store manually pushed images, and link to the Docker cloud so you can deploy images to your hosts. It provides a centralized resource for container image discovery, distribution and change management, user and team collaboration, and workflow automation throughout the development pipeline.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u="sng">
                <a:solidFill>
                  <a:schemeClr val="hlink"/>
                </a:solidFill>
                <a:latin typeface="Roboto"/>
                <a:ea typeface="Roboto"/>
                <a:cs typeface="Roboto"/>
                <a:sym typeface="Roboto"/>
                <a:hlinkClick r:id="rId3"/>
              </a:rPr>
              <a:t>https://hub.docker.com/</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3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Did you use Docker in your Project? If yes why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848" name="Google Shape;848;p131"/>
          <p:cNvSpPr txBox="1"/>
          <p:nvPr/>
        </p:nvSpPr>
        <p:spPr>
          <a:xfrm>
            <a:off x="329350" y="830025"/>
            <a:ext cx="8520600" cy="50334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Yeah we did. We had a common problem of Developers saying “BUT IT WORKS ON MY MACHINE”</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There are some scenarios which motivated us to move to dockerized application</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We sometimes faced issue that our same code base when deployed to test, dev , worked fine but breaks on prod or QA servers . We found that Even though code base is same but dependencies / their version were problematic hence if we are able to package everything in one big container and run application in that container with same configuration, dependence then things wont break abruptly. Hence we moved to Docker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Apart from that we achieved few more advantages like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Docker is an open platform for developing, shipping, and running applications.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Docker enables you to separate your applications from your infrastructure so you can deliver software quickly.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URI?</a:t>
            </a:r>
            <a:endParaRPr/>
          </a:p>
        </p:txBody>
      </p:sp>
      <p:sp>
        <p:nvSpPr>
          <p:cNvPr id="149" name="Google Shape;149;p24"/>
          <p:cNvSpPr txBox="1"/>
          <p:nvPr/>
        </p:nvSpPr>
        <p:spPr>
          <a:xfrm>
            <a:off x="329350" y="1211025"/>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Uniform Resource Identifier is the full form of URI which is used for identifying each resource of the REST architecture. URI is of the format: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&lt;protocol&gt;://&lt;service-name&gt;/&lt;ResourceType&gt;/&lt;ResourceID&gt;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u="sng">
                <a:solidFill>
                  <a:schemeClr val="hlink"/>
                </a:solidFill>
                <a:latin typeface="Roboto"/>
                <a:ea typeface="Roboto"/>
                <a:cs typeface="Roboto"/>
                <a:sym typeface="Roboto"/>
                <a:hlinkClick r:id="rId3"/>
              </a:rPr>
              <a:t>https://en.wikipedia.org/wiki/Representational_state_transfer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are of 2 types:</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URN</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URL</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3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Did you use Docker in your Project? If yes why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854" name="Google Shape;854;p132"/>
          <p:cNvSpPr txBox="1"/>
          <p:nvPr/>
        </p:nvSpPr>
        <p:spPr>
          <a:xfrm>
            <a:off x="329350" y="830025"/>
            <a:ext cx="8520600" cy="54951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With Docker, you can manage your infrastructure in the same ways you manage your applications.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By taking advantage of Docker’s methodologies for shipping, testing, and deploying code quickly, you can significantly reduce the delay between writing code and running it in production.</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Use cases involves -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Environment standardization</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Faster configuration with consistency</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Better disaster recovery - Disaster is unpredictable. However, you can back up a Docker image (also called “snapshot”) for the state of the container at that back-up moment, and retrieve it later when serious issues happen. For example, a hardware failure just happened and you need to switch your work to a new hardware. With Docker, you can easily replicate the file to the new hardware.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3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Did you use Docker in your Project? If yes why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860" name="Google Shape;860;p133"/>
          <p:cNvSpPr txBox="1"/>
          <p:nvPr/>
        </p:nvSpPr>
        <p:spPr>
          <a:xfrm>
            <a:off x="329350" y="830025"/>
            <a:ext cx="85206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Sometimes we found a bug when deploying a new version of one particular software. We can revert to the last version with the previous Docker image easily. Without Docker, we have to set up the rollback step from runtime to runtime</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 Improvement in adoption of DevOps</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3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Disadvantages of using Docker</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866" name="Google Shape;866;p134"/>
          <p:cNvSpPr txBox="1"/>
          <p:nvPr/>
        </p:nvSpPr>
        <p:spPr>
          <a:xfrm>
            <a:off x="329350" y="830025"/>
            <a:ext cx="8520600" cy="5571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Security - Containers are lightweight, but you pay for this with security. Since containers in most cases use a common operating system, there is a general risk that several containers will be compromised at once if a host system is attacked. This is less likely with VMs as each VM uses its own operating system.</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Containers don't run at bare-metal speeds -  Docker containers use the Host Kernal only hence it will use as much system resources as the host’s kernel scheduler will allow. Docker might even make it slower. if the kernel detects that the host machine’s memory is running too low to perform important system functions, it could start killing important processes (may be your docker process too)</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Persistent data storage is complicated. By design, all of the data inside a container disappears forever when the container shuts down, unless you save it somewhere else first. There are ways to save data persistently in Docker, such as Docker Data Volumes, but this is arguably a challenge that still has yet to be addressed in a seamless way.</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Not For Simpler Deployable applications -  So, if you have a complicated and tedious deployment process, Docker will help you out a lot. If you have a simple app, it just adds unnecessary complexity.</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3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Disadvantages of using Docker</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872" name="Google Shape;872;p135"/>
          <p:cNvSpPr txBox="1"/>
          <p:nvPr/>
        </p:nvSpPr>
        <p:spPr>
          <a:xfrm>
            <a:off x="329350" y="830025"/>
            <a:ext cx="8520600" cy="5571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Security - Containers are lightweight, but you pay for this with security. Since containers in most cases use a common operating system, there is a general risk that several containers will be compromised at once if a host system is attacked. This is less likely with VMs as each VM uses its own operating system.</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Containers don't run at bare-metal speeds -  Docker containers use the Host Kernal only hence it will use as much system resources as the host’s kernel scheduler will allow. Docker might even make it slower. if the kernel detects that the host machine’s memory is running too low to perform important system functions, it could start killing important processes (may be your docker process too)</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Persistent data storage is complicated. By design, all of the data inside a container disappears forever when the container shuts down, unless you save it somewhere else first. There are ways to save data persistently in Docker, such as Docker Data Volumes, but this is arguably a challenge that still has yet to be addressed in a seamless way.</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Not For Simpler Deployable applications -  So, if you have a complicated and tedious deployment process, Docker will help you out a lot. If you have a simple app, it just adds unnecessary complexity.</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36"/>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Adding Dockerfile </a:t>
            </a:r>
            <a:endParaRPr/>
          </a:p>
        </p:txBody>
      </p:sp>
      <p:sp>
        <p:nvSpPr>
          <p:cNvPr id="878" name="Google Shape;878;p136"/>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all Backend and Frontend Applications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3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Creating  Dockerfile in all Backend Microservices</a:t>
            </a:r>
            <a:endParaRPr sz="2300"/>
          </a:p>
        </p:txBody>
      </p:sp>
      <p:sp>
        <p:nvSpPr>
          <p:cNvPr id="884" name="Google Shape;884;p137"/>
          <p:cNvSpPr txBox="1"/>
          <p:nvPr/>
        </p:nvSpPr>
        <p:spPr>
          <a:xfrm>
            <a:off x="0" y="830025"/>
            <a:ext cx="9098400" cy="5110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are not using Expo</a:t>
            </a:r>
            <a:r>
              <a:rPr lang="en" sz="1600">
                <a:solidFill>
                  <a:schemeClr val="dk2"/>
                </a:solidFill>
                <a:latin typeface="Roboto"/>
                <a:ea typeface="Roboto"/>
                <a:cs typeface="Roboto"/>
                <a:sym typeface="Roboto"/>
              </a:rPr>
              <a:t>se and env </a:t>
            </a:r>
            <a:r>
              <a:rPr lang="en" sz="1600">
                <a:solidFill>
                  <a:schemeClr val="dk2"/>
                </a:solidFill>
                <a:latin typeface="Roboto"/>
                <a:ea typeface="Roboto"/>
                <a:cs typeface="Roboto"/>
                <a:sym typeface="Roboto"/>
              </a:rPr>
              <a:t>instructions because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EXPOSE instruction is used to inform Docker that a container process listens on a specific network port at runtime</a:t>
            </a:r>
            <a:r>
              <a:rPr lang="en" sz="1600">
                <a:solidFill>
                  <a:schemeClr val="dk2"/>
                </a:solidFill>
                <a:latin typeface="Roboto"/>
                <a:ea typeface="Roboto"/>
                <a:cs typeface="Roboto"/>
                <a:sym typeface="Roboto"/>
              </a:rPr>
              <a:t>. It does not actually expose the port to the host or make it accessible from outside the container. The purpose of the EXPOSE instruction is to </a:t>
            </a:r>
            <a:r>
              <a:rPr b="1" lang="en" sz="1600">
                <a:solidFill>
                  <a:schemeClr val="dk2"/>
                </a:solidFill>
                <a:latin typeface="Roboto"/>
                <a:ea typeface="Roboto"/>
                <a:cs typeface="Roboto"/>
                <a:sym typeface="Roboto"/>
              </a:rPr>
              <a:t>provide metadata about the intended network ports that the container process will use.</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using Kubernetes for deployment, you do not need to rely on the EXPOSE instruction in the Dockerfile. Instead, </a:t>
            </a:r>
            <a:r>
              <a:rPr b="1" lang="en" sz="1600">
                <a:solidFill>
                  <a:schemeClr val="dk2"/>
                </a:solidFill>
                <a:latin typeface="Roboto"/>
                <a:ea typeface="Roboto"/>
                <a:cs typeface="Roboto"/>
                <a:sym typeface="Roboto"/>
              </a:rPr>
              <a:t>you define the desired ports in the Kubernetes Service configuration to expose your application within the cluster or to external clients.</a:t>
            </a:r>
            <a:r>
              <a:rPr b="1" lang="en" sz="1600">
                <a:solidFill>
                  <a:schemeClr val="dk2"/>
                </a:solidFill>
                <a:latin typeface="Roboto"/>
                <a:ea typeface="Roboto"/>
                <a:cs typeface="Roboto"/>
                <a:sym typeface="Roboto"/>
              </a:rPr>
              <a:t>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ENV PORT instruction in the Dockerfile is not mandatory when using Kubernetes (k8s) for deployment. </a:t>
            </a:r>
            <a:r>
              <a:rPr b="1" lang="en" sz="1600">
                <a:solidFill>
                  <a:schemeClr val="dk2"/>
                </a:solidFill>
                <a:latin typeface="Roboto"/>
                <a:ea typeface="Roboto"/>
                <a:cs typeface="Roboto"/>
                <a:sym typeface="Roboto"/>
              </a:rPr>
              <a:t>The ENV PORT instruction is typically used in a Dockerfile to set an environment variable called "PORT" with a specific value.  </a:t>
            </a:r>
            <a:r>
              <a:rPr lang="en" sz="1600">
                <a:solidFill>
                  <a:schemeClr val="dk2"/>
                </a:solidFill>
                <a:latin typeface="Roboto"/>
                <a:ea typeface="Roboto"/>
                <a:cs typeface="Roboto"/>
                <a:sym typeface="Roboto"/>
              </a:rPr>
              <a:t>Instead, you can specify the desired port(s) in the Kubernetes Service or Deployment configuration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3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Creating  Dockerfile in all Front end Angular Application</a:t>
            </a:r>
            <a:endParaRPr sz="2300"/>
          </a:p>
        </p:txBody>
      </p:sp>
      <p:sp>
        <p:nvSpPr>
          <p:cNvPr id="890" name="Google Shape;890;p138"/>
          <p:cNvSpPr txBox="1"/>
          <p:nvPr/>
        </p:nvSpPr>
        <p:spPr>
          <a:xfrm>
            <a:off x="0" y="830025"/>
            <a:ext cx="90984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Dockerfile For FE consists of two stages, each with its own purpose. Let's go through each stage: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Stage 1: Build the Angular app</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FROM node:16 as build</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WORKDIR /app</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COPY package*.json ./</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RUN npm install</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COPY . .</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RUN npm run build</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this stage, the base image is set to node:16, which includes Node.js version 16. The as build tag is used to give this stage a name, which can be referenced later.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WORKDIR instruction sets the working directory inside the container to /app. This is where the subsequent commands will be executed.</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Creating  Dockerfile in all Front end Angular Application</a:t>
            </a:r>
            <a:endParaRPr sz="2300"/>
          </a:p>
        </p:txBody>
      </p:sp>
      <p:sp>
        <p:nvSpPr>
          <p:cNvPr id="896" name="Google Shape;896;p139"/>
          <p:cNvSpPr txBox="1"/>
          <p:nvPr/>
        </p:nvSpPr>
        <p:spPr>
          <a:xfrm>
            <a:off x="0" y="830025"/>
            <a:ext cx="90984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Next, the COPY command copies the package.json and package-lock.json files from the local directory to the /app directory inside the container.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RUN npm install command installs the dependencies specified in the package.json file.</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After that, the COPY . . command copies all the remaining files and directories from the local directory (the context where the Docker build command is run) into the /app directory inside the container.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Finally, the RUN npm run build command executes the build script defined in the package.json file. This builds the Angular app within the container and generates the build artifacts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4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Creating  Dockerfile in all Front end Angular Application</a:t>
            </a:r>
            <a:endParaRPr sz="2300"/>
          </a:p>
        </p:txBody>
      </p:sp>
      <p:sp>
        <p:nvSpPr>
          <p:cNvPr id="902" name="Google Shape;902;p140"/>
          <p:cNvSpPr txBox="1"/>
          <p:nvPr/>
        </p:nvSpPr>
        <p:spPr>
          <a:xfrm>
            <a:off x="0" y="830025"/>
            <a:ext cx="9098400" cy="5849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Stage 2: Serve the Angular app using Nginx</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FROM nginx:alpine</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COPY --from=build /app/dist/food-ordering-app /usr/share/nginx/html</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EXPOSE 80</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CMD ["nginx", "-g", "daemon off;"]</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this stage, the base image is set to nginx:alpine, which includes Nginx, a lightweight web server.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COPY command copies the build artifacts from the previous stage (named build) into the /usr/share/nginx/html directory inside the container. This is the default location where Nginx looks for static files to serve.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EXPOSE instruction indicates that the container will listen on port 80, which is the default HTTP port used by Nginx.</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4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Creating  Dockerfile in all Front end Angular Application</a:t>
            </a:r>
            <a:endParaRPr sz="2300"/>
          </a:p>
        </p:txBody>
      </p:sp>
      <p:sp>
        <p:nvSpPr>
          <p:cNvPr id="908" name="Google Shape;908;p141"/>
          <p:cNvSpPr txBox="1"/>
          <p:nvPr/>
        </p:nvSpPr>
        <p:spPr>
          <a:xfrm>
            <a:off x="0" y="830025"/>
            <a:ext cx="9098400" cy="2401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Finally, the CMD instruction specifies the command to run when the container starts. It starts the Nginx server with the "daemon off;" option, which keeps Nginx running in the foreground and prevents it from detaching from the container.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HTTP Methods?</a:t>
            </a:r>
            <a:endParaRPr/>
          </a:p>
        </p:txBody>
      </p:sp>
      <p:sp>
        <p:nvSpPr>
          <p:cNvPr id="155" name="Google Shape;155;p25"/>
          <p:cNvSpPr txBox="1"/>
          <p:nvPr/>
        </p:nvSpPr>
        <p:spPr>
          <a:xfrm>
            <a:off x="329350" y="1211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HTTP Methods are also known as HTTP Verbs. They form a major portion of uniform interface restriction followed by the REST that specifies what action has to be followed to get the requested resource. Below are some examples of HTTP Methods: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GET: This is used for fetching details from the server and is basically a read-only operation.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POST: This method is used for the creation of new resources on the server.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PUT: This method is used to update the old/existing resource on the server or to replace the resource.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DELETE: This method is used to delete the resource on the server.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4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Build Image for all Applications</a:t>
            </a:r>
            <a:endParaRPr sz="2300"/>
          </a:p>
        </p:txBody>
      </p:sp>
      <p:sp>
        <p:nvSpPr>
          <p:cNvPr id="914" name="Google Shape;914;p142"/>
          <p:cNvSpPr txBox="1"/>
          <p:nvPr/>
        </p:nvSpPr>
        <p:spPr>
          <a:xfrm>
            <a:off x="0" y="830025"/>
            <a:ext cx="90984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 build -t </a:t>
            </a:r>
            <a:r>
              <a:rPr lang="en" sz="1800">
                <a:highlight>
                  <a:srgbClr val="FFFFFF"/>
                </a:highlight>
                <a:latin typeface="Roboto"/>
                <a:ea typeface="Roboto"/>
                <a:cs typeface="Roboto"/>
                <a:sym typeface="Roboto"/>
              </a:rPr>
              <a:t>codedecode25/app-name:0.0.1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 represents current director</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Apps can be - restaurant-listing-service, order-service etc. All lower case segregated by a hyphen for better readability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4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Push </a:t>
            </a:r>
            <a:r>
              <a:rPr lang="en" sz="2200"/>
              <a:t>Image to DockerHub</a:t>
            </a:r>
            <a:endParaRPr sz="2300"/>
          </a:p>
        </p:txBody>
      </p:sp>
      <p:sp>
        <p:nvSpPr>
          <p:cNvPr id="920" name="Google Shape;920;p143"/>
          <p:cNvSpPr txBox="1"/>
          <p:nvPr/>
        </p:nvSpPr>
        <p:spPr>
          <a:xfrm>
            <a:off x="0" y="830025"/>
            <a:ext cx="9098400" cy="2955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Log in to Docker Hub using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 login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 push </a:t>
            </a:r>
            <a:r>
              <a:rPr lang="en" sz="1800">
                <a:highlight>
                  <a:srgbClr val="FFFFFF"/>
                </a:highlight>
                <a:latin typeface="Roboto"/>
                <a:ea typeface="Roboto"/>
                <a:cs typeface="Roboto"/>
                <a:sym typeface="Roboto"/>
              </a:rPr>
              <a:t>codedecode25/app-name:0.0.1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4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to AWS</a:t>
            </a:r>
            <a:endParaRPr/>
          </a:p>
        </p:txBody>
      </p:sp>
      <p:sp>
        <p:nvSpPr>
          <p:cNvPr id="926" name="Google Shape;926;p14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Deployment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4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Aws</a:t>
            </a:r>
            <a:endParaRPr sz="2300"/>
          </a:p>
        </p:txBody>
      </p:sp>
      <p:sp>
        <p:nvSpPr>
          <p:cNvPr id="932" name="Google Shape;932;p145"/>
          <p:cNvSpPr txBox="1"/>
          <p:nvPr/>
        </p:nvSpPr>
        <p:spPr>
          <a:xfrm>
            <a:off x="0" y="830025"/>
            <a:ext cx="9098400" cy="3201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is a platform that offers cloud computing solutions</a:t>
            </a: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platform is developed with a combination of infrastructure as a service (IaaS), platform as a service (PaaS) and packaged software as a service (SaaS) offerings.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Services of AWS to be used</a:t>
            </a:r>
            <a:endParaRPr sz="2300"/>
          </a:p>
        </p:txBody>
      </p:sp>
      <p:sp>
        <p:nvSpPr>
          <p:cNvPr id="938" name="Google Shape;938;p146"/>
          <p:cNvSpPr txBox="1"/>
          <p:nvPr/>
        </p:nvSpPr>
        <p:spPr>
          <a:xfrm>
            <a:off x="0" y="830025"/>
            <a:ext cx="9098400" cy="4402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AWS RDS</a:t>
            </a:r>
            <a:r>
              <a:rPr lang="en" sz="1600">
                <a:solidFill>
                  <a:schemeClr val="dk2"/>
                </a:solidFill>
                <a:latin typeface="Roboto"/>
                <a:ea typeface="Roboto"/>
                <a:cs typeface="Roboto"/>
                <a:sym typeface="Roboto"/>
              </a:rPr>
              <a:t> -</a:t>
            </a:r>
            <a:r>
              <a:rPr lang="en"/>
              <a:t> </a:t>
            </a:r>
            <a:r>
              <a:rPr lang="en" sz="1600">
                <a:solidFill>
                  <a:schemeClr val="dk2"/>
                </a:solidFill>
                <a:latin typeface="Roboto"/>
                <a:ea typeface="Roboto"/>
                <a:cs typeface="Roboto"/>
                <a:sym typeface="Roboto"/>
              </a:rPr>
              <a:t>This Database AWS service is easy to set up, operate, and scale a relational database in the cloud</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AWS EKS</a:t>
            </a:r>
            <a:r>
              <a:rPr lang="en" sz="1600">
                <a:solidFill>
                  <a:schemeClr val="dk2"/>
                </a:solidFill>
                <a:latin typeface="Roboto"/>
                <a:ea typeface="Roboto"/>
                <a:cs typeface="Roboto"/>
                <a:sym typeface="Roboto"/>
              </a:rPr>
              <a:t> - The tool allows you to use Kubernetes on Amazon cloud environment without installation.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600">
                <a:solidFill>
                  <a:schemeClr val="dk2"/>
                </a:solidFill>
                <a:latin typeface="Roboto"/>
                <a:ea typeface="Roboto"/>
                <a:cs typeface="Roboto"/>
                <a:sym typeface="Roboto"/>
              </a:rPr>
              <a:t>AWS ALB</a:t>
            </a:r>
            <a:r>
              <a:rPr lang="en" sz="1600">
                <a:solidFill>
                  <a:schemeClr val="dk2"/>
                </a:solidFill>
                <a:latin typeface="Roboto"/>
                <a:ea typeface="Roboto"/>
                <a:cs typeface="Roboto"/>
                <a:sym typeface="Roboto"/>
              </a:rPr>
              <a:t> - Load balancer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AWS EC2 Instance</a:t>
            </a:r>
            <a:r>
              <a:rPr lang="en" sz="1600">
                <a:solidFill>
                  <a:schemeClr val="dk2"/>
                </a:solidFill>
                <a:latin typeface="Roboto"/>
                <a:ea typeface="Roboto"/>
                <a:cs typeface="Roboto"/>
                <a:sym typeface="Roboto"/>
              </a:rPr>
              <a:t> - EC2 is a virtual machine in the cloud on which you have OS level control. You can run this cloud server whenever you want.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4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setup AWS account</a:t>
            </a:r>
            <a:endParaRPr sz="2300"/>
          </a:p>
        </p:txBody>
      </p:sp>
      <p:sp>
        <p:nvSpPr>
          <p:cNvPr id="944" name="Google Shape;944;p147"/>
          <p:cNvSpPr txBox="1"/>
          <p:nvPr/>
        </p:nvSpPr>
        <p:spPr>
          <a:xfrm>
            <a:off x="0" y="830025"/>
            <a:ext cx="9098400" cy="3170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42900" lvl="0" marL="457200" rtl="0" algn="l">
              <a:spcBef>
                <a:spcPts val="0"/>
              </a:spcBef>
              <a:spcAft>
                <a:spcPts val="0"/>
              </a:spcAft>
              <a:buSzPts val="1800"/>
              <a:buFont typeface="Roboto"/>
              <a:buChar char="●"/>
            </a:pPr>
            <a:r>
              <a:rPr lang="en" sz="1600" u="sng">
                <a:solidFill>
                  <a:schemeClr val="hlink"/>
                </a:solidFill>
                <a:latin typeface="Roboto"/>
                <a:ea typeface="Roboto"/>
                <a:cs typeface="Roboto"/>
                <a:sym typeface="Roboto"/>
                <a:hlinkClick r:id="rId3"/>
              </a:rPr>
              <a:t>https://aws.amazon.com/free/?all-free-tier.sort-by=item.additionalFields.SortRank&amp;all-free-tier.sort-order=asc&amp;awsf.Free%20Tier%20Types=*all&amp;awsf.Free%20Tier%20Categories=*all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u="sng">
                <a:solidFill>
                  <a:schemeClr val="hlink"/>
                </a:solidFill>
                <a:latin typeface="Roboto"/>
                <a:ea typeface="Roboto"/>
                <a:cs typeface="Roboto"/>
                <a:sym typeface="Roboto"/>
                <a:hlinkClick r:id="rId4"/>
              </a:rPr>
              <a:t>https://docs.aws.amazon.com/accounts/latest/reference/manage-acct-creating.html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4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Install Chocolatey</a:t>
            </a:r>
            <a:endParaRPr/>
          </a:p>
        </p:txBody>
      </p:sp>
      <p:sp>
        <p:nvSpPr>
          <p:cNvPr id="950" name="Google Shape;950;p148"/>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Install multiple softwares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4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Install Chocolatey</a:t>
            </a:r>
            <a:endParaRPr sz="2300"/>
          </a:p>
        </p:txBody>
      </p:sp>
      <p:sp>
        <p:nvSpPr>
          <p:cNvPr id="956" name="Google Shape;956;p149"/>
          <p:cNvSpPr txBox="1"/>
          <p:nvPr/>
        </p:nvSpPr>
        <p:spPr>
          <a:xfrm>
            <a:off x="0" y="830025"/>
            <a:ext cx="9098400" cy="2154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Follow Instructions on </a:t>
            </a:r>
            <a:r>
              <a:rPr lang="en" sz="1600" u="sng">
                <a:solidFill>
                  <a:schemeClr val="hlink"/>
                </a:solidFill>
                <a:latin typeface="Roboto"/>
                <a:ea typeface="Roboto"/>
                <a:cs typeface="Roboto"/>
                <a:sym typeface="Roboto"/>
                <a:hlinkClick r:id="rId3"/>
              </a:rPr>
              <a:t>https://chocolatey.org/install</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5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Getting started with Amazon EKS</a:t>
            </a:r>
            <a:endParaRPr/>
          </a:p>
        </p:txBody>
      </p:sp>
      <p:sp>
        <p:nvSpPr>
          <p:cNvPr id="962" name="Google Shape;962;p150"/>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install eksctl, kubectl and AWS CLI</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5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install </a:t>
            </a:r>
            <a:r>
              <a:rPr lang="en" sz="2200"/>
              <a:t>different CLI’s using chocolatey</a:t>
            </a:r>
            <a:endParaRPr sz="2300"/>
          </a:p>
        </p:txBody>
      </p:sp>
      <p:sp>
        <p:nvSpPr>
          <p:cNvPr id="968" name="Google Shape;968;p151"/>
          <p:cNvSpPr txBox="1"/>
          <p:nvPr/>
        </p:nvSpPr>
        <p:spPr>
          <a:xfrm>
            <a:off x="0" y="830025"/>
            <a:ext cx="9098400" cy="3909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choco install awscli</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choco install eksctl</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choco install kubernetes-cli</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rgbClr val="FFFFFF"/>
                </a:highlight>
                <a:latin typeface="Roboto"/>
                <a:ea typeface="Roboto"/>
                <a:cs typeface="Roboto"/>
                <a:sym typeface="Roboto"/>
              </a:rPr>
              <a:t>While creating EKS clusters we need these 3 command line tools to interact with AWS, n k8 clusters created using eksctl.</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HTTP Methods?</a:t>
            </a:r>
            <a:endParaRPr/>
          </a:p>
        </p:txBody>
      </p:sp>
      <p:sp>
        <p:nvSpPr>
          <p:cNvPr id="161" name="Google Shape;161;p26"/>
          <p:cNvSpPr txBox="1"/>
          <p:nvPr/>
        </p:nvSpPr>
        <p:spPr>
          <a:xfrm>
            <a:off x="329350" y="1211025"/>
            <a:ext cx="8520600" cy="24012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 sz="1600">
                <a:solidFill>
                  <a:schemeClr val="dk2"/>
                </a:solidFill>
                <a:latin typeface="Roboto"/>
                <a:ea typeface="Roboto"/>
                <a:cs typeface="Roboto"/>
                <a:sym typeface="Roboto"/>
              </a:rPr>
              <a:t>C                          Post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R</a:t>
            </a:r>
            <a:r>
              <a:rPr lang="en" sz="1600">
                <a:solidFill>
                  <a:schemeClr val="dk2"/>
                </a:solidFill>
                <a:latin typeface="Roboto"/>
                <a:ea typeface="Roboto"/>
                <a:cs typeface="Roboto"/>
                <a:sym typeface="Roboto"/>
              </a:rPr>
              <a:t>                          Get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U                          Put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D                          Delete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cxnSp>
        <p:nvCxnSpPr>
          <p:cNvPr id="162" name="Google Shape;162;p26"/>
          <p:cNvCxnSpPr/>
          <p:nvPr/>
        </p:nvCxnSpPr>
        <p:spPr>
          <a:xfrm>
            <a:off x="1587375" y="1441875"/>
            <a:ext cx="1105200" cy="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26"/>
          <p:cNvCxnSpPr/>
          <p:nvPr/>
        </p:nvCxnSpPr>
        <p:spPr>
          <a:xfrm>
            <a:off x="1587375" y="1662500"/>
            <a:ext cx="1105200" cy="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26"/>
          <p:cNvCxnSpPr/>
          <p:nvPr/>
        </p:nvCxnSpPr>
        <p:spPr>
          <a:xfrm>
            <a:off x="1587375" y="1896750"/>
            <a:ext cx="1105200" cy="0"/>
          </a:xfrm>
          <a:prstGeom prst="straightConnector1">
            <a:avLst/>
          </a:prstGeom>
          <a:noFill/>
          <a:ln cap="flat" cmpd="sng" w="9525">
            <a:solidFill>
              <a:schemeClr val="dk2"/>
            </a:solidFill>
            <a:prstDash val="solid"/>
            <a:round/>
            <a:headEnd len="med" w="med" type="none"/>
            <a:tailEnd len="med" w="med" type="none"/>
          </a:ln>
        </p:spPr>
      </p:cxnSp>
      <p:cxnSp>
        <p:nvCxnSpPr>
          <p:cNvPr id="165" name="Google Shape;165;p26"/>
          <p:cNvCxnSpPr/>
          <p:nvPr/>
        </p:nvCxnSpPr>
        <p:spPr>
          <a:xfrm>
            <a:off x="1587375" y="2131025"/>
            <a:ext cx="1105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5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AWS EKS </a:t>
            </a:r>
            <a:endParaRPr/>
          </a:p>
        </p:txBody>
      </p:sp>
      <p:sp>
        <p:nvSpPr>
          <p:cNvPr id="974" name="Google Shape;974;p15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create eks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5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EKS</a:t>
            </a:r>
            <a:endParaRPr sz="2300"/>
          </a:p>
        </p:txBody>
      </p:sp>
      <p:sp>
        <p:nvSpPr>
          <p:cNvPr id="980" name="Google Shape;980;p153"/>
          <p:cNvSpPr txBox="1"/>
          <p:nvPr/>
        </p:nvSpPr>
        <p:spPr>
          <a:xfrm>
            <a:off x="0" y="830025"/>
            <a:ext cx="9098400" cy="5571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800">
                <a:highlight>
                  <a:schemeClr val="lt1"/>
                </a:highlight>
                <a:latin typeface="Roboto"/>
                <a:ea typeface="Roboto"/>
                <a:cs typeface="Roboto"/>
                <a:sym typeface="Roboto"/>
              </a:rPr>
              <a:t>AWS EKS (Amazon Elastic Kubernetes Service) is a </a:t>
            </a:r>
            <a:r>
              <a:rPr b="1" lang="en" sz="1800">
                <a:highlight>
                  <a:schemeClr val="lt1"/>
                </a:highlight>
                <a:latin typeface="Roboto"/>
                <a:ea typeface="Roboto"/>
                <a:cs typeface="Roboto"/>
                <a:sym typeface="Roboto"/>
              </a:rPr>
              <a:t>managed container orchestration service</a:t>
            </a:r>
            <a:r>
              <a:rPr lang="en" sz="1800">
                <a:highlight>
                  <a:schemeClr val="lt1"/>
                </a:highlight>
                <a:latin typeface="Roboto"/>
                <a:ea typeface="Roboto"/>
                <a:cs typeface="Roboto"/>
                <a:sym typeface="Roboto"/>
              </a:rPr>
              <a:t> provided by Amazon Web Services (AWS).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chemeClr val="lt1"/>
                </a:highlight>
                <a:latin typeface="Roboto"/>
                <a:ea typeface="Roboto"/>
                <a:cs typeface="Roboto"/>
                <a:sym typeface="Roboto"/>
              </a:rPr>
              <a:t>It simplifies the deployment, management, and scaling of containerized applications using Kubernetes.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AWS EKS is suitable for organizations and developers looking to leverage Kubernetes for container orchestration </a:t>
            </a:r>
            <a:r>
              <a:rPr b="1" lang="en" sz="1800">
                <a:highlight>
                  <a:schemeClr val="lt1"/>
                </a:highlight>
                <a:latin typeface="Roboto"/>
                <a:ea typeface="Roboto"/>
                <a:cs typeface="Roboto"/>
                <a:sym typeface="Roboto"/>
              </a:rPr>
              <a:t>without the complexity of managing the underlying infrastructure</a:t>
            </a:r>
            <a:r>
              <a:rPr lang="en" sz="1800">
                <a:highlight>
                  <a:schemeClr val="lt1"/>
                </a:highlight>
                <a:latin typeface="Roboto"/>
                <a:ea typeface="Roboto"/>
                <a:cs typeface="Roboto"/>
                <a:sym typeface="Roboto"/>
              </a:rPr>
              <a:t>.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It offers a reliable, scalable, and secure environment for deploying and managing containerized applications in the AWS cloud.</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5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t>
            </a:r>
            <a:r>
              <a:rPr lang="en" sz="2200"/>
              <a:t>Amazon EKS control plane architecture</a:t>
            </a:r>
            <a:endParaRPr sz="2300"/>
          </a:p>
        </p:txBody>
      </p:sp>
      <p:sp>
        <p:nvSpPr>
          <p:cNvPr id="986" name="Google Shape;986;p154"/>
          <p:cNvSpPr txBox="1"/>
          <p:nvPr/>
        </p:nvSpPr>
        <p:spPr>
          <a:xfrm>
            <a:off x="0" y="830025"/>
            <a:ext cx="9098400" cy="7234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The control plane in a Kubernetes cluster is like the brain or central command center of the cluster. It is responsible for managing and controlling all the nodes (machines) and applications running within the cluster.</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It runs on managed master nodes that are fully managed and maintained by AWS.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The control plane consists of several components that work together:</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API Server:</a:t>
            </a:r>
            <a:r>
              <a:rPr lang="en" sz="1800">
                <a:highlight>
                  <a:schemeClr val="lt1"/>
                </a:highlight>
                <a:latin typeface="Roboto"/>
                <a:ea typeface="Roboto"/>
                <a:cs typeface="Roboto"/>
                <a:sym typeface="Roboto"/>
              </a:rPr>
              <a:t> This is like the interface or entry point for users and other components to interact with the cluster. It receives requests and instructions and communicates with other components to carry out the necessary actions.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etcd</a:t>
            </a:r>
            <a:r>
              <a:rPr lang="en" sz="1800">
                <a:highlight>
                  <a:schemeClr val="lt1"/>
                </a:highlight>
                <a:latin typeface="Roboto"/>
                <a:ea typeface="Roboto"/>
                <a:cs typeface="Roboto"/>
                <a:sym typeface="Roboto"/>
              </a:rPr>
              <a:t>: This is like the memory or database of the cluster. It stores the current state and configuration information of the cluster, including things like which nodes are part of the cluster, which applications are running, and other important details.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5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Amazon EKS control plane architecture</a:t>
            </a:r>
            <a:endParaRPr sz="2300"/>
          </a:p>
        </p:txBody>
      </p:sp>
      <p:sp>
        <p:nvSpPr>
          <p:cNvPr id="992" name="Google Shape;992;p155"/>
          <p:cNvSpPr txBox="1"/>
          <p:nvPr/>
        </p:nvSpPr>
        <p:spPr>
          <a:xfrm>
            <a:off x="0" y="830025"/>
            <a:ext cx="9098400" cy="6403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Controllers</a:t>
            </a:r>
            <a:r>
              <a:rPr lang="en" sz="1800">
                <a:highlight>
                  <a:schemeClr val="lt1"/>
                </a:highlight>
                <a:latin typeface="Roboto"/>
                <a:ea typeface="Roboto"/>
                <a:cs typeface="Roboto"/>
                <a:sym typeface="Roboto"/>
              </a:rPr>
              <a:t>: These are like the managers or supervisors of the cluster. They constantly monitor the cluster's state, compare it with the desired state (as defined by users or configurations), and take actions to bring the cluster to the desired state. For example, if a node fails, the Node Controller will detect it and take action to replace or repair the node.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Scheduler</a:t>
            </a:r>
            <a:r>
              <a:rPr lang="en" sz="1800">
                <a:highlight>
                  <a:schemeClr val="lt1"/>
                </a:highlight>
                <a:latin typeface="Roboto"/>
                <a:ea typeface="Roboto"/>
                <a:cs typeface="Roboto"/>
                <a:sym typeface="Roboto"/>
              </a:rPr>
              <a:t>: This component is responsible for deciding where and how to run new applications or workloads within the cluster. It considers factors like available resources, constraints, and requirements to make smart decisions about workload placement.</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Networking</a:t>
            </a:r>
            <a:r>
              <a:rPr lang="en" sz="1800">
                <a:highlight>
                  <a:schemeClr val="lt1"/>
                </a:highlight>
                <a:latin typeface="Roboto"/>
                <a:ea typeface="Roboto"/>
                <a:cs typeface="Roboto"/>
                <a:sym typeface="Roboto"/>
              </a:rPr>
              <a:t>: The control plane also handles networking aspects, ensuring that nodes can communicate with each other and that applications running on different nodes can reach each other.</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5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does Amazon EKS work?</a:t>
            </a:r>
            <a:endParaRPr sz="2300"/>
          </a:p>
        </p:txBody>
      </p:sp>
      <p:sp>
        <p:nvSpPr>
          <p:cNvPr id="998" name="Google Shape;998;p156"/>
          <p:cNvSpPr txBox="1"/>
          <p:nvPr/>
        </p:nvSpPr>
        <p:spPr>
          <a:xfrm>
            <a:off x="0" y="830025"/>
            <a:ext cx="9098400" cy="5849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Create an Amazon EKS cluster</a:t>
            </a:r>
            <a:r>
              <a:rPr lang="en" sz="1800">
                <a:highlight>
                  <a:schemeClr val="lt1"/>
                </a:highlight>
                <a:latin typeface="Roboto"/>
                <a:ea typeface="Roboto"/>
                <a:cs typeface="Roboto"/>
                <a:sym typeface="Roboto"/>
              </a:rPr>
              <a:t> in the AWS Management Console or with the AWS CLI or one of the AWS SDKs.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Launch managed or self-managed Amazon EC2 nodes,</a:t>
            </a:r>
            <a:r>
              <a:rPr lang="en" sz="1800">
                <a:highlight>
                  <a:schemeClr val="lt1"/>
                </a:highlight>
                <a:latin typeface="Roboto"/>
                <a:ea typeface="Roboto"/>
                <a:cs typeface="Roboto"/>
                <a:sym typeface="Roboto"/>
              </a:rPr>
              <a:t> or deploy your workloads to AWS Fargate.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When your cluster is ready, you can </a:t>
            </a:r>
            <a:r>
              <a:rPr b="1" lang="en" sz="1800">
                <a:highlight>
                  <a:schemeClr val="lt1"/>
                </a:highlight>
                <a:latin typeface="Roboto"/>
                <a:ea typeface="Roboto"/>
                <a:cs typeface="Roboto"/>
                <a:sym typeface="Roboto"/>
              </a:rPr>
              <a:t>configure </a:t>
            </a:r>
            <a:r>
              <a:rPr lang="en" sz="1800">
                <a:highlight>
                  <a:schemeClr val="lt1"/>
                </a:highlight>
                <a:latin typeface="Roboto"/>
                <a:ea typeface="Roboto"/>
                <a:cs typeface="Roboto"/>
                <a:sym typeface="Roboto"/>
              </a:rPr>
              <a:t>your favorite Kubernetes tools, such as </a:t>
            </a:r>
            <a:r>
              <a:rPr b="1" lang="en" sz="1800">
                <a:highlight>
                  <a:schemeClr val="lt1"/>
                </a:highlight>
                <a:latin typeface="Roboto"/>
                <a:ea typeface="Roboto"/>
                <a:cs typeface="Roboto"/>
                <a:sym typeface="Roboto"/>
              </a:rPr>
              <a:t>kubectl</a:t>
            </a:r>
            <a:r>
              <a:rPr lang="en" sz="1800">
                <a:highlight>
                  <a:schemeClr val="lt1"/>
                </a:highlight>
                <a:latin typeface="Roboto"/>
                <a:ea typeface="Roboto"/>
                <a:cs typeface="Roboto"/>
                <a:sym typeface="Roboto"/>
              </a:rPr>
              <a:t>, t</a:t>
            </a:r>
            <a:r>
              <a:rPr b="1" lang="en" sz="1800">
                <a:highlight>
                  <a:schemeClr val="lt1"/>
                </a:highlight>
                <a:latin typeface="Roboto"/>
                <a:ea typeface="Roboto"/>
                <a:cs typeface="Roboto"/>
                <a:sym typeface="Roboto"/>
              </a:rPr>
              <a:t>o communicate with your cluster.</a:t>
            </a:r>
            <a:endParaRPr b="1"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Deploy and manage workloads on your Amazon EKS cluster the same way that you would with any other Kubernetes environment ( </a:t>
            </a:r>
            <a:r>
              <a:rPr lang="en" sz="1800">
                <a:highlight>
                  <a:schemeClr val="lt1"/>
                </a:highlight>
                <a:latin typeface="Roboto"/>
                <a:ea typeface="Roboto"/>
                <a:cs typeface="Roboto"/>
                <a:sym typeface="Roboto"/>
              </a:rPr>
              <a:t>like Rancher, </a:t>
            </a:r>
            <a:r>
              <a:rPr b="1" lang="en" sz="1800">
                <a:highlight>
                  <a:schemeClr val="lt1"/>
                </a:highlight>
                <a:latin typeface="Roboto"/>
                <a:ea typeface="Roboto"/>
                <a:cs typeface="Roboto"/>
                <a:sym typeface="Roboto"/>
              </a:rPr>
              <a:t>)</a:t>
            </a:r>
            <a:r>
              <a:rPr lang="en" sz="1800">
                <a:highlight>
                  <a:schemeClr val="lt1"/>
                </a:highlight>
                <a:latin typeface="Roboto"/>
                <a:ea typeface="Roboto"/>
                <a:cs typeface="Roboto"/>
                <a:sym typeface="Roboto"/>
              </a:rPr>
              <a:t>. You can also view information about your workloads using the AWS Management Console.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57"/>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Prerequisites for creating EKS cluster</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5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Prerequisite</a:t>
            </a:r>
            <a:endParaRPr sz="2300"/>
          </a:p>
        </p:txBody>
      </p:sp>
      <p:sp>
        <p:nvSpPr>
          <p:cNvPr id="1009" name="Google Shape;1009;p158"/>
          <p:cNvSpPr txBox="1"/>
          <p:nvPr/>
        </p:nvSpPr>
        <p:spPr>
          <a:xfrm>
            <a:off x="0" y="830025"/>
            <a:ext cx="9098400" cy="4155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Before starting with EKS cluster creation, you must install and configure the following tools and resources that you need to create and manage an Amazon EKS cluster.</a:t>
            </a:r>
            <a:endParaRPr sz="1800">
              <a:highlight>
                <a:srgbClr val="FFFFFF"/>
              </a:highlight>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Kubectl</a:t>
            </a:r>
            <a:endParaRPr sz="1800">
              <a:highlight>
                <a:srgbClr val="FFFFFF"/>
              </a:highlight>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highlight>
                  <a:srgbClr val="FFFFFF"/>
                </a:highlight>
                <a:latin typeface="Roboto"/>
                <a:ea typeface="Roboto"/>
                <a:cs typeface="Roboto"/>
                <a:sym typeface="Roboto"/>
              </a:rPr>
              <a:t>eksctl</a:t>
            </a:r>
            <a:endParaRPr sz="1800">
              <a:highlight>
                <a:srgbClr val="FFFFFF"/>
              </a:highlight>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highlight>
                  <a:srgbClr val="FFFFFF"/>
                </a:highlight>
                <a:latin typeface="Roboto"/>
                <a:ea typeface="Roboto"/>
                <a:cs typeface="Roboto"/>
                <a:sym typeface="Roboto"/>
              </a:rPr>
              <a:t>Required IAM permissions with AWS CLI</a:t>
            </a:r>
            <a:endParaRPr sz="1800">
              <a:highlight>
                <a:srgbClr val="FFFFFF"/>
              </a:highlight>
              <a:latin typeface="Roboto"/>
              <a:ea typeface="Roboto"/>
              <a:cs typeface="Roboto"/>
              <a:sym typeface="Roboto"/>
            </a:endParaRPr>
          </a:p>
          <a:p>
            <a:pPr indent="0" lvl="0" marL="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59"/>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Connect to AWS using CLI</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6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do we need AWS CLI</a:t>
            </a:r>
            <a:endParaRPr sz="2300"/>
          </a:p>
        </p:txBody>
      </p:sp>
      <p:sp>
        <p:nvSpPr>
          <p:cNvPr id="1020" name="Google Shape;1020;p160"/>
          <p:cNvSpPr txBox="1"/>
          <p:nvPr/>
        </p:nvSpPr>
        <p:spPr>
          <a:xfrm>
            <a:off x="0" y="830025"/>
            <a:ext cx="9098400" cy="3324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The AWS Command Line Interface (CLI) is a powerful tool that allows users to interact with various Amazon Web Services (AWS) resources and services through a command-line interface. </a:t>
            </a:r>
            <a:endParaRPr sz="1800">
              <a:highlight>
                <a:srgbClr val="FFFFFF"/>
              </a:highlight>
              <a:latin typeface="Roboto"/>
              <a:ea typeface="Roboto"/>
              <a:cs typeface="Roboto"/>
              <a:sym typeface="Roboto"/>
            </a:endParaRPr>
          </a:p>
          <a:p>
            <a:pPr indent="0" lvl="0" marL="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6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Generate Access key in AWS IAM for local connect through CMD</a:t>
            </a:r>
            <a:endParaRPr sz="2300"/>
          </a:p>
        </p:txBody>
      </p:sp>
      <p:sp>
        <p:nvSpPr>
          <p:cNvPr id="1026" name="Google Shape;1026;p161"/>
          <p:cNvSpPr txBox="1"/>
          <p:nvPr/>
        </p:nvSpPr>
        <p:spPr>
          <a:xfrm>
            <a:off x="0" y="830025"/>
            <a:ext cx="9098400" cy="4710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chemeClr val="lt1"/>
                </a:highlight>
                <a:latin typeface="Roboto"/>
                <a:ea typeface="Roboto"/>
                <a:cs typeface="Roboto"/>
                <a:sym typeface="Roboto"/>
              </a:rPr>
              <a:t>Sign in to the AWS Management Console using your root user credentials.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Open the AWS Management Console and navigate to the AWS Identity and Access Management (IAM) service.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Inside IAM click manage Access Keys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Click create access key and download .csv file</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features of RESTful Web Services?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1" name="Google Shape;171;p27"/>
          <p:cNvSpPr txBox="1"/>
          <p:nvPr/>
        </p:nvSpPr>
        <p:spPr>
          <a:xfrm>
            <a:off x="311700" y="1251950"/>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service is based on the Client-Server model.</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service uses HTTP Protocol for fetching data/resources, query execution, or any other functions.</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medium of communication between the client and server is called “Messaging”.</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Resources are accessible to the service by means of URIs.</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follows the statelessness concept where the client request and response are not dependent on others and thereby provides total assurance of getting the required data.</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These services also use the concept of caching to minimize the server calls for the same type of repeated requests.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6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Connect to AWS through CMD using CLI</a:t>
            </a:r>
            <a:endParaRPr sz="2300"/>
          </a:p>
        </p:txBody>
      </p:sp>
      <p:sp>
        <p:nvSpPr>
          <p:cNvPr id="1032" name="Google Shape;1032;p162"/>
          <p:cNvSpPr txBox="1"/>
          <p:nvPr/>
        </p:nvSpPr>
        <p:spPr>
          <a:xfrm>
            <a:off x="0" y="830025"/>
            <a:ext cx="9098400" cy="3324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chemeClr val="lt1"/>
                </a:highlight>
                <a:latin typeface="Roboto"/>
                <a:ea typeface="Roboto"/>
                <a:cs typeface="Roboto"/>
                <a:sym typeface="Roboto"/>
              </a:rPr>
              <a:t>Open cmd and run command “aws configure”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Enter AWS Access Key ID and AWS secret access key</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6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eksctl</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6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EKSCTL</a:t>
            </a:r>
            <a:endParaRPr sz="2300"/>
          </a:p>
        </p:txBody>
      </p:sp>
      <p:sp>
        <p:nvSpPr>
          <p:cNvPr id="1043" name="Google Shape;1043;p164"/>
          <p:cNvSpPr txBox="1"/>
          <p:nvPr/>
        </p:nvSpPr>
        <p:spPr>
          <a:xfrm>
            <a:off x="0" y="753825"/>
            <a:ext cx="9098400" cy="6957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800">
                <a:highlight>
                  <a:schemeClr val="lt1"/>
                </a:highlight>
                <a:latin typeface="Roboto"/>
                <a:ea typeface="Roboto"/>
                <a:cs typeface="Roboto"/>
                <a:sym typeface="Roboto"/>
              </a:rPr>
              <a:t>eksctl is a simple command line tool for creating and managing Kubernetes clusters on Amazon EKS.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u="sng">
                <a:solidFill>
                  <a:schemeClr val="hlink"/>
                </a:solidFill>
                <a:highlight>
                  <a:schemeClr val="lt1"/>
                </a:highlight>
                <a:latin typeface="Roboto"/>
                <a:ea typeface="Roboto"/>
                <a:cs typeface="Roboto"/>
                <a:sym typeface="Roboto"/>
                <a:hlinkClick r:id="rId3"/>
              </a:rPr>
              <a:t>https://eksctl.io/</a:t>
            </a:r>
            <a:r>
              <a:rPr lang="en" sz="1800">
                <a:highlight>
                  <a:schemeClr val="lt1"/>
                </a:highlight>
                <a:latin typeface="Roboto"/>
                <a:ea typeface="Roboto"/>
                <a:cs typeface="Roboto"/>
                <a:sym typeface="Roboto"/>
              </a:rPr>
              <a:t>.</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We can create a basic cluster in minutes with just one command</a:t>
            </a:r>
            <a:endParaRPr sz="1800">
              <a:highlight>
                <a:schemeClr val="lt1"/>
              </a:highlight>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highlight>
                  <a:schemeClr val="lt1"/>
                </a:highlight>
                <a:latin typeface="Roboto"/>
                <a:ea typeface="Roboto"/>
                <a:cs typeface="Roboto"/>
                <a:sym typeface="Roboto"/>
              </a:rPr>
              <a:t>eksctl create cluster</a:t>
            </a:r>
            <a:endParaRPr sz="1800">
              <a:highlight>
                <a:schemeClr val="lt1"/>
              </a:highlight>
              <a:latin typeface="Roboto"/>
              <a:ea typeface="Roboto"/>
              <a:cs typeface="Roboto"/>
              <a:sym typeface="Roboto"/>
            </a:endParaRPr>
          </a:p>
          <a:p>
            <a:pPr indent="0" lvl="0" marL="9144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A cluster will be created with default parameters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exciting auto-generated name, e.g., fabulous-mushroom-1527688624</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two m5.large worker nodes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use the official AWS EKS AMI</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us-west-2 region</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a dedicated VPC (check your quotas)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6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EKSCTL</a:t>
            </a:r>
            <a:endParaRPr sz="2300"/>
          </a:p>
        </p:txBody>
      </p:sp>
      <p:sp>
        <p:nvSpPr>
          <p:cNvPr id="1049" name="Google Shape;1049;p165"/>
          <p:cNvSpPr txBox="1"/>
          <p:nvPr/>
        </p:nvSpPr>
        <p:spPr>
          <a:xfrm>
            <a:off x="0" y="830025"/>
            <a:ext cx="9098400" cy="4463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But we might need some customization so either we can</a:t>
            </a:r>
            <a:endParaRPr sz="1800">
              <a:highlight>
                <a:schemeClr val="lt1"/>
              </a:highlight>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highlight>
                  <a:schemeClr val="lt1"/>
                </a:highlight>
                <a:latin typeface="Roboto"/>
                <a:ea typeface="Roboto"/>
                <a:cs typeface="Roboto"/>
                <a:sym typeface="Roboto"/>
              </a:rPr>
              <a:t>Create a yaml</a:t>
            </a:r>
            <a:endParaRPr sz="1800">
              <a:highlight>
                <a:schemeClr val="lt1"/>
              </a:highlight>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highlight>
                  <a:schemeClr val="lt1"/>
                </a:highlight>
                <a:latin typeface="Roboto"/>
                <a:ea typeface="Roboto"/>
                <a:cs typeface="Roboto"/>
                <a:sym typeface="Roboto"/>
              </a:rPr>
              <a:t>Give params in command line</a:t>
            </a:r>
            <a:endParaRPr sz="1800">
              <a:highlight>
                <a:schemeClr val="lt1"/>
              </a:highlight>
              <a:latin typeface="Roboto"/>
              <a:ea typeface="Roboto"/>
              <a:cs typeface="Roboto"/>
              <a:sym typeface="Roboto"/>
            </a:endParaRPr>
          </a:p>
          <a:p>
            <a:pPr indent="0" lvl="0" marL="9144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eksctl provides the fastest and easiest way to create a new cluster with nodes for Amazon EKS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6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deploy EKS cluster</a:t>
            </a:r>
            <a:endParaRPr sz="2300"/>
          </a:p>
        </p:txBody>
      </p:sp>
      <p:sp>
        <p:nvSpPr>
          <p:cNvPr id="1055" name="Google Shape;1055;p166"/>
          <p:cNvSpPr txBox="1"/>
          <p:nvPr/>
        </p:nvSpPr>
        <p:spPr>
          <a:xfrm>
            <a:off x="0" y="830025"/>
            <a:ext cx="9098400" cy="4587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Deploy eks cluster using below command</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eksctl create cluster --name cluster name --region region name --nodegroup-name node name --node-type t3.medium --nodes 1</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--name cluster-name: </a:t>
            </a:r>
            <a:r>
              <a:rPr lang="en" sz="1800">
                <a:highlight>
                  <a:schemeClr val="lt1"/>
                </a:highlight>
                <a:latin typeface="Roboto"/>
                <a:ea typeface="Roboto"/>
                <a:cs typeface="Roboto"/>
                <a:sym typeface="Roboto"/>
              </a:rPr>
              <a:t>Specifies the name of the EKS cluster you want to create. Replace "cluster-name" with your desired name for the cluster.</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--region region-name: </a:t>
            </a:r>
            <a:r>
              <a:rPr lang="en" sz="1800">
                <a:highlight>
                  <a:schemeClr val="lt1"/>
                </a:highlight>
                <a:latin typeface="Roboto"/>
                <a:ea typeface="Roboto"/>
                <a:cs typeface="Roboto"/>
                <a:sym typeface="Roboto"/>
              </a:rPr>
              <a:t>Specifies the AWS region where you want to create the EKS cluster. Replace "region-name" with the desired AWS region, such as "us-west-2" for US West (Oregon).</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--nodegroup-name node-name: </a:t>
            </a:r>
            <a:r>
              <a:rPr lang="en" sz="1800">
                <a:highlight>
                  <a:schemeClr val="lt1"/>
                </a:highlight>
                <a:latin typeface="Roboto"/>
                <a:ea typeface="Roboto"/>
                <a:cs typeface="Roboto"/>
                <a:sym typeface="Roboto"/>
              </a:rPr>
              <a:t>Specifies the name of the node group within the EKS cluster. Replace "node-name" with your desired name for the node group.</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6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deploy EKS cluster</a:t>
            </a:r>
            <a:endParaRPr sz="2300"/>
          </a:p>
        </p:txBody>
      </p:sp>
      <p:sp>
        <p:nvSpPr>
          <p:cNvPr id="1061" name="Google Shape;1061;p167"/>
          <p:cNvSpPr txBox="1"/>
          <p:nvPr/>
        </p:nvSpPr>
        <p:spPr>
          <a:xfrm>
            <a:off x="0" y="830025"/>
            <a:ext cx="9098400" cy="6957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--node-type t3.medium: </a:t>
            </a:r>
            <a:r>
              <a:rPr lang="en" sz="1800">
                <a:highlight>
                  <a:schemeClr val="lt1"/>
                </a:highlight>
                <a:latin typeface="Roboto"/>
                <a:ea typeface="Roboto"/>
                <a:cs typeface="Roboto"/>
                <a:sym typeface="Roboto"/>
              </a:rPr>
              <a:t>Specifies the EC2 instance type for the worker nodes in the node group. In this case, it is set to "t3.medium". You can choose a different instance type according to your requirements.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--nodes 1: </a:t>
            </a:r>
            <a:r>
              <a:rPr lang="en" sz="1800">
                <a:highlight>
                  <a:schemeClr val="lt1"/>
                </a:highlight>
                <a:latin typeface="Roboto"/>
                <a:ea typeface="Roboto"/>
                <a:cs typeface="Roboto"/>
                <a:sym typeface="Roboto"/>
              </a:rPr>
              <a:t>Specifies the desired number of worker nodes in the node group. In this case, it is set to "1". You can adjust this number as needed.</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By running this command, eksctl will create an EKS cluster with the specified name, in the specified region, with a node group using t3.medium instances and a desired capacity of 1 node.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When the eksctl create cluster command completes successfully, it generates the </a:t>
            </a:r>
            <a:r>
              <a:rPr b="1" lang="en" sz="1800">
                <a:highlight>
                  <a:schemeClr val="lt1"/>
                </a:highlight>
                <a:latin typeface="Roboto"/>
                <a:ea typeface="Roboto"/>
                <a:cs typeface="Roboto"/>
                <a:sym typeface="Roboto"/>
              </a:rPr>
              <a:t>kubeconfig </a:t>
            </a:r>
            <a:r>
              <a:rPr lang="en" sz="1800">
                <a:highlight>
                  <a:schemeClr val="lt1"/>
                </a:highlight>
                <a:latin typeface="Roboto"/>
                <a:ea typeface="Roboto"/>
                <a:cs typeface="Roboto"/>
                <a:sym typeface="Roboto"/>
              </a:rPr>
              <a:t>file with the appropriate configurations, including the cluster's endpoint, authentication details, and other necessary information. This kubeconfig file is then stored on your local machine in the default location.</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6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Tasks done by this simple command</a:t>
            </a:r>
            <a:endParaRPr sz="2300"/>
          </a:p>
        </p:txBody>
      </p:sp>
      <p:sp>
        <p:nvSpPr>
          <p:cNvPr id="1067" name="Google Shape;1067;p168"/>
          <p:cNvSpPr txBox="1"/>
          <p:nvPr/>
        </p:nvSpPr>
        <p:spPr>
          <a:xfrm>
            <a:off x="0" y="830025"/>
            <a:ext cx="9098400" cy="6126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Cluster Configuration:</a:t>
            </a:r>
            <a:r>
              <a:rPr lang="en" sz="1800">
                <a:highlight>
                  <a:schemeClr val="lt1"/>
                </a:highlight>
                <a:latin typeface="Roboto"/>
                <a:ea typeface="Roboto"/>
                <a:cs typeface="Roboto"/>
                <a:sym typeface="Roboto"/>
              </a:rPr>
              <a:t>.</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Node Group Creation</a:t>
            </a:r>
            <a:r>
              <a:rPr lang="en" sz="1800">
                <a:highlight>
                  <a:schemeClr val="lt1"/>
                </a:highlight>
                <a:latin typeface="Roboto"/>
                <a:ea typeface="Roboto"/>
                <a:cs typeface="Roboto"/>
                <a:sym typeface="Roboto"/>
              </a:rPr>
              <a:t>: eksctl provisions the specified node group(s) within the EKS cluster. This involves launching EC2 instances or Fargate pods as </a:t>
            </a:r>
            <a:r>
              <a:rPr b="1" lang="en" sz="1800">
                <a:highlight>
                  <a:schemeClr val="lt1"/>
                </a:highlight>
                <a:latin typeface="Roboto"/>
                <a:ea typeface="Roboto"/>
                <a:cs typeface="Roboto"/>
                <a:sym typeface="Roboto"/>
              </a:rPr>
              <a:t>worker nodes</a:t>
            </a:r>
            <a:r>
              <a:rPr lang="en" sz="1800">
                <a:highlight>
                  <a:schemeClr val="lt1"/>
                </a:highlight>
                <a:latin typeface="Roboto"/>
                <a:ea typeface="Roboto"/>
                <a:cs typeface="Roboto"/>
                <a:sym typeface="Roboto"/>
              </a:rPr>
              <a:t> that join the cluster. The command sets up the necessary configuration, such as instance types, instance profiles, and scaling options.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kubeconfig Update</a:t>
            </a:r>
            <a:r>
              <a:rPr lang="en" sz="1800">
                <a:highlight>
                  <a:schemeClr val="lt1"/>
                </a:highlight>
                <a:latin typeface="Roboto"/>
                <a:ea typeface="Roboto"/>
                <a:cs typeface="Roboto"/>
                <a:sym typeface="Roboto"/>
              </a:rPr>
              <a:t>: Once the cluster, control plane, and node groups are created, eksctl updates the kubeconfig file on your local machine. The kubeconfig file is configured with the necessary authentication details, cluster endpoint, and other configurations required to connect to the EKS cluster using tools like kubectl.</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IAM Role Creation</a:t>
            </a:r>
            <a:r>
              <a:rPr lang="en" sz="1800">
                <a:highlight>
                  <a:schemeClr val="lt1"/>
                </a:highlight>
                <a:latin typeface="Roboto"/>
                <a:ea typeface="Roboto"/>
                <a:cs typeface="Roboto"/>
                <a:sym typeface="Roboto"/>
              </a:rPr>
              <a:t>: eksctl creates an IAM role for the EKS cluster's control plane. This role grants necessary permissions to manage the cluster and its resources.</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6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Tasks done by this simple command</a:t>
            </a:r>
            <a:endParaRPr sz="2300"/>
          </a:p>
        </p:txBody>
      </p:sp>
      <p:sp>
        <p:nvSpPr>
          <p:cNvPr id="1073" name="Google Shape;1073;p169"/>
          <p:cNvSpPr txBox="1"/>
          <p:nvPr/>
        </p:nvSpPr>
        <p:spPr>
          <a:xfrm>
            <a:off x="0" y="830025"/>
            <a:ext cx="9098400" cy="6403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VPC Creation</a:t>
            </a:r>
            <a:r>
              <a:rPr lang="en" sz="1800">
                <a:highlight>
                  <a:schemeClr val="lt1"/>
                </a:highlight>
                <a:latin typeface="Roboto"/>
                <a:ea typeface="Roboto"/>
                <a:cs typeface="Roboto"/>
                <a:sym typeface="Roboto"/>
              </a:rPr>
              <a:t>: If a VPC is not already available, eksctl creates a new Amazon Virtual Private Cloud (VPC) with the required subnets, routing, and security groups. This VPC will be used for the EKS cluster's networking.</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Control Plane Provisioning</a:t>
            </a:r>
            <a:r>
              <a:rPr lang="en" sz="1800">
                <a:highlight>
                  <a:schemeClr val="lt1"/>
                </a:highlight>
                <a:latin typeface="Roboto"/>
                <a:ea typeface="Roboto"/>
                <a:cs typeface="Roboto"/>
                <a:sym typeface="Roboto"/>
              </a:rPr>
              <a:t>: Control </a:t>
            </a:r>
            <a:r>
              <a:rPr lang="en" sz="1800">
                <a:highlight>
                  <a:schemeClr val="lt1"/>
                </a:highlight>
                <a:latin typeface="Roboto"/>
                <a:ea typeface="Roboto"/>
                <a:cs typeface="Roboto"/>
                <a:sym typeface="Roboto"/>
              </a:rPr>
              <a:t>plane</a:t>
            </a:r>
            <a:r>
              <a:rPr lang="en" sz="1800">
                <a:highlight>
                  <a:schemeClr val="lt1"/>
                </a:highlight>
                <a:latin typeface="Roboto"/>
                <a:ea typeface="Roboto"/>
                <a:cs typeface="Roboto"/>
                <a:sym typeface="Roboto"/>
              </a:rPr>
              <a:t> is a master node. The command provisions the EKS control plane, which manages the cluster's resources, networking, and scaling. eksctl interacts with the Amazon EKS service to create and configure the control plane components.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Cluster Verification</a:t>
            </a:r>
            <a:r>
              <a:rPr lang="en" sz="1800">
                <a:highlight>
                  <a:schemeClr val="lt1"/>
                </a:highlight>
                <a:latin typeface="Roboto"/>
                <a:ea typeface="Roboto"/>
                <a:cs typeface="Roboto"/>
                <a:sym typeface="Roboto"/>
              </a:rPr>
              <a:t>: After the cluster creation process, eksctl performs verification checks to ensure the cluster is successfully provisioned and accessible. It confirms that the nodes are running and communicating with the control plane..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7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Kubeconfig file</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7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Kubeconfig</a:t>
            </a:r>
            <a:endParaRPr sz="2300"/>
          </a:p>
        </p:txBody>
      </p:sp>
      <p:sp>
        <p:nvSpPr>
          <p:cNvPr id="1084" name="Google Shape;1084;p171"/>
          <p:cNvSpPr txBox="1"/>
          <p:nvPr/>
        </p:nvSpPr>
        <p:spPr>
          <a:xfrm>
            <a:off x="0" y="830025"/>
            <a:ext cx="9098400" cy="4186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The kubeconfig file is necessary for authenticating and accessing the EKS cluster.</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By default, the kubeconfig file is updated with the necessary information to connect to the newly created EKS cluster, allowing you to use tools like kubectl to interact with the cluster from your local machine.</a:t>
            </a:r>
            <a:r>
              <a:rPr lang="en" sz="1800">
                <a:highlight>
                  <a:schemeClr val="lt1"/>
                </a:highlight>
                <a:latin typeface="Roboto"/>
                <a:ea typeface="Roboto"/>
                <a:cs typeface="Roboto"/>
                <a:sym typeface="Roboto"/>
              </a:rPr>
              <a:t>.</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concept of statelessness in REST?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7" name="Google Shape;177;p28"/>
          <p:cNvSpPr txBox="1"/>
          <p:nvPr/>
        </p:nvSpPr>
        <p:spPr>
          <a:xfrm>
            <a:off x="-530175" y="1155750"/>
            <a:ext cx="8520600" cy="14160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 sz="1600">
                <a:solidFill>
                  <a:schemeClr val="dk2"/>
                </a:solidFill>
                <a:latin typeface="Roboto"/>
                <a:ea typeface="Roboto"/>
                <a:cs typeface="Roboto"/>
                <a:sym typeface="Roboto"/>
              </a:rPr>
              <a:t>As per REST architecture, a RESTful web service should not keep a client state on server. This restriction is called statelessness. It is responsibility of the client to pass its context to server and then server can store this context to process client's further request. For example, session maintained by server is identified by session identifier passed by the client.</a:t>
            </a:r>
            <a:endParaRPr sz="1600">
              <a:solidFill>
                <a:schemeClr val="dk2"/>
              </a:solidFill>
              <a:latin typeface="Roboto"/>
              <a:ea typeface="Roboto"/>
              <a:cs typeface="Roboto"/>
              <a:sym typeface="Roboto"/>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7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 Selection</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7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choose between a Relational Database and a NoSQL Database?</a:t>
            </a:r>
            <a:endParaRPr sz="2300"/>
          </a:p>
        </p:txBody>
      </p:sp>
      <p:sp>
        <p:nvSpPr>
          <p:cNvPr id="1095" name="Google Shape;1095;p173"/>
          <p:cNvSpPr txBox="1"/>
          <p:nvPr/>
        </p:nvSpPr>
        <p:spPr>
          <a:xfrm>
            <a:off x="45600" y="1034675"/>
            <a:ext cx="9098400" cy="3632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Scenario 1:</a:t>
            </a:r>
            <a:r>
              <a:rPr lang="en" sz="1600">
                <a:solidFill>
                  <a:schemeClr val="dk2"/>
                </a:solidFill>
                <a:latin typeface="Roboto"/>
                <a:ea typeface="Roboto"/>
                <a:cs typeface="Roboto"/>
                <a:sym typeface="Roboto"/>
              </a:rPr>
              <a:t> 	</a:t>
            </a:r>
            <a:r>
              <a:rPr b="1" lang="en" sz="1600">
                <a:solidFill>
                  <a:schemeClr val="dk2"/>
                </a:solidFill>
                <a:latin typeface="Roboto"/>
                <a:ea typeface="Roboto"/>
                <a:cs typeface="Roboto"/>
                <a:sym typeface="Roboto"/>
              </a:rPr>
              <a:t>READ Vs WRITE Intensive Application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your application is read intensive the use NOSQL db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the application is Write Intensive then go for Relational DB.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Why ? If we have to read a lot and update less,  then having multiple relational DBs and having join queries to read a lot of data base will decrease the performance. So better go with Non relational DBs.  Now everything will be in one document and no joins, views complex queries wool be required which decreases the readability, performance , speed and other non functional parameters of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7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choose between a Relational Database and a NoSQL Database?</a:t>
            </a:r>
            <a:endParaRPr sz="2300"/>
          </a:p>
        </p:txBody>
      </p:sp>
      <p:sp>
        <p:nvSpPr>
          <p:cNvPr id="1101" name="Google Shape;1101;p174"/>
          <p:cNvSpPr txBox="1"/>
          <p:nvPr/>
        </p:nvSpPr>
        <p:spPr>
          <a:xfrm>
            <a:off x="45600" y="1034675"/>
            <a:ext cx="9098400" cy="3632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Scenario 2: 	Unstructured VS Structured Data</a:t>
            </a: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your application is going to persist the  data which is not structured, there is no guarantee on how many fields we will get and we need to store then its unstructured data. Then go for No sql DB choice as there is no restriction on columns or fields in which data has to be inserted .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If we are very sure the data structure wont change  ever in whole life cycle of application then even relational DB is also a good choice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7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a:t>
            </a:r>
            <a:r>
              <a:rPr lang="en" sz="2200"/>
              <a:t>to choose</a:t>
            </a:r>
            <a:r>
              <a:rPr lang="en" sz="2200"/>
              <a:t> between a Relational Database and a NoSQL Database?</a:t>
            </a:r>
            <a:endParaRPr sz="2300"/>
          </a:p>
        </p:txBody>
      </p:sp>
      <p:sp>
        <p:nvSpPr>
          <p:cNvPr id="1107" name="Google Shape;1107;p175"/>
          <p:cNvSpPr txBox="1"/>
          <p:nvPr/>
        </p:nvSpPr>
        <p:spPr>
          <a:xfrm>
            <a:off x="45600" y="1034675"/>
            <a:ext cx="9098400" cy="535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Scenario 3: 	Concurrency and atomicity is top priority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applications like hotel / movie ticket booking - Several users simultaneously read and write the data.</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prevent data inconsistency, such as the double booking of hotel rooms, we must coordinate such transactions.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Transactional access to the data in a relational database manages concurrency.</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transaction is regarded as an atomic operation, making it possible to roll back or commit a transaction after a successful execution in error handling.</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facilitate this feature we need Relational Dbs .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7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a:t>
            </a:r>
            <a:r>
              <a:rPr lang="en" sz="2200"/>
              <a:t>to choose </a:t>
            </a:r>
            <a:r>
              <a:rPr lang="en" sz="2200"/>
              <a:t>between a Relational Database and a NoSQL Database?</a:t>
            </a:r>
            <a:endParaRPr sz="2300"/>
          </a:p>
        </p:txBody>
      </p:sp>
      <p:sp>
        <p:nvSpPr>
          <p:cNvPr id="1113" name="Google Shape;1113;p176"/>
          <p:cNvSpPr txBox="1"/>
          <p:nvPr/>
        </p:nvSpPr>
        <p:spPr>
          <a:xfrm>
            <a:off x="45600" y="1034675"/>
            <a:ext cx="9098400" cy="3632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Scenario 4: 	Cost associated</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we are allotted a very less budget for the project, go for open source NO Sql db as many NoSQL databases are open source and freely available..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While with Relational DBs, these are not open source usually n we need to purchase the License for it.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7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a:t>
            </a:r>
            <a:r>
              <a:rPr lang="en" sz="2200"/>
              <a:t>to choose</a:t>
            </a:r>
            <a:r>
              <a:rPr lang="en" sz="2200"/>
              <a:t> between a Relational Database and a NoSQL Database?</a:t>
            </a:r>
            <a:endParaRPr sz="2300"/>
          </a:p>
        </p:txBody>
      </p:sp>
      <p:sp>
        <p:nvSpPr>
          <p:cNvPr id="1119" name="Google Shape;1119;p177"/>
          <p:cNvSpPr txBox="1"/>
          <p:nvPr/>
        </p:nvSpPr>
        <p:spPr>
          <a:xfrm>
            <a:off x="45600" y="1034675"/>
            <a:ext cx="9098400" cy="3140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Scenario 5: 	Redundancy tolerance</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Eliminating data redundancy is one of the relational database's main benefits.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One table contains information about a particular entity, whereas other tables connected by foreign keys include information pertinent to that entity.</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7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AWS RDS</a:t>
            </a:r>
            <a:endParaRPr/>
          </a:p>
        </p:txBody>
      </p:sp>
      <p:sp>
        <p:nvSpPr>
          <p:cNvPr id="1125" name="Google Shape;1125;p178"/>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configure DB in AWS</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7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AWS RDS</a:t>
            </a:r>
            <a:endParaRPr sz="2300"/>
          </a:p>
        </p:txBody>
      </p:sp>
      <p:sp>
        <p:nvSpPr>
          <p:cNvPr id="1131" name="Google Shape;1131;p179"/>
          <p:cNvSpPr txBox="1"/>
          <p:nvPr/>
        </p:nvSpPr>
        <p:spPr>
          <a:xfrm>
            <a:off x="0" y="830025"/>
            <a:ext cx="90984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can Deploy Our DB also as a Deployment / POD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what if POD crashes?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Your data is lost and that's the task of DB - to manage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now u have following options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Deployments with Persistent volumes - but not recommended bcz its for stateless apps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Stateful set with PV - difficult to manage n create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Best way is to segregate it completely outside the cluster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use AWS RDS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8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AWS RDS</a:t>
            </a:r>
            <a:endParaRPr sz="2300"/>
          </a:p>
        </p:txBody>
      </p:sp>
      <p:sp>
        <p:nvSpPr>
          <p:cNvPr id="1137" name="Google Shape;1137;p180"/>
          <p:cNvSpPr txBox="1"/>
          <p:nvPr/>
        </p:nvSpPr>
        <p:spPr>
          <a:xfrm>
            <a:off x="0" y="830025"/>
            <a:ext cx="90984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RDS (Amazon Relational Database Service) is a fully managed database service provided by Amazon Web Services (AWS). It enables you to set up, operate, and scale relational databases in the cloud easily.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By leveraging AWS RDS, you can </a:t>
            </a:r>
            <a:r>
              <a:rPr b="1" lang="en" sz="1600">
                <a:solidFill>
                  <a:schemeClr val="dk2"/>
                </a:solidFill>
                <a:latin typeface="Roboto"/>
                <a:ea typeface="Roboto"/>
                <a:cs typeface="Roboto"/>
                <a:sym typeface="Roboto"/>
              </a:rPr>
              <a:t>quickly provision database instances</a:t>
            </a:r>
            <a:r>
              <a:rPr lang="en" sz="1600">
                <a:solidFill>
                  <a:schemeClr val="dk2"/>
                </a:solidFill>
                <a:latin typeface="Roboto"/>
                <a:ea typeface="Roboto"/>
                <a:cs typeface="Roboto"/>
                <a:sym typeface="Roboto"/>
              </a:rPr>
              <a:t>, scale resources up or down as needed, and easily manage your databases using the AWS Management Console, command-line interface (CLI), or APIs. This allows you to focus on building applications without worrying about the underlying infrastructure and maintenance of your databases.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With AWS RDS, we have the option to choose from various popular relational database engines including</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MySQL</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PostgreSQL</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MariaDB</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Oracle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Microsoft SQL Server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8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setup AWS RDS</a:t>
            </a:r>
            <a:endParaRPr sz="2300"/>
          </a:p>
        </p:txBody>
      </p:sp>
      <p:sp>
        <p:nvSpPr>
          <p:cNvPr id="1143" name="Google Shape;1143;p181"/>
          <p:cNvSpPr txBox="1"/>
          <p:nvPr/>
        </p:nvSpPr>
        <p:spPr>
          <a:xfrm>
            <a:off x="0" y="830025"/>
            <a:ext cx="90984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Sign in to the AWS Management Console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Navigate to the RDS service</a:t>
            </a:r>
            <a:r>
              <a:rPr lang="en" sz="1600">
                <a:solidFill>
                  <a:schemeClr val="dk2"/>
                </a:solidFill>
                <a:latin typeface="Roboto"/>
                <a:ea typeface="Roboto"/>
                <a:cs typeface="Roboto"/>
                <a:sym typeface="Roboto"/>
              </a:rPr>
              <a:t>: Once you're logged in, search for "RDS" in the AWS Management Console search bar or locate the "Database" category and click on "RDS."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Choose a database engine</a:t>
            </a:r>
            <a:r>
              <a:rPr lang="en" sz="1600">
                <a:solidFill>
                  <a:schemeClr val="dk2"/>
                </a:solidFill>
                <a:latin typeface="Roboto"/>
                <a:ea typeface="Roboto"/>
                <a:cs typeface="Roboto"/>
                <a:sym typeface="Roboto"/>
              </a:rPr>
              <a:t>: On the RDS dashboard, click on the "Create database" button. You'll be prompted to choose a database engine. AWS RDS supports various engines like MySQL, PostgreSQL, Oracle, SQL Server, etc. Select the engine that suits your requirements and click on it.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Select the appropriate database edition</a:t>
            </a:r>
            <a:r>
              <a:rPr lang="en" sz="1600">
                <a:solidFill>
                  <a:schemeClr val="dk2"/>
                </a:solidFill>
                <a:latin typeface="Roboto"/>
                <a:ea typeface="Roboto"/>
                <a:cs typeface="Roboto"/>
                <a:sym typeface="Roboto"/>
              </a:rPr>
              <a:t>: Next, choose the edition and version of the database engine you want to use. The available options will vary depending on the database engine you selected.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Specify database details</a:t>
            </a:r>
            <a:r>
              <a:rPr lang="en" sz="1600">
                <a:solidFill>
                  <a:schemeClr val="dk2"/>
                </a:solidFill>
                <a:latin typeface="Roboto"/>
                <a:ea typeface="Roboto"/>
                <a:cs typeface="Roboto"/>
                <a:sym typeface="Roboto"/>
              </a:rPr>
              <a:t>: Provide the necessary information for your RDS instance, such as the DB instance identifier, username, password, and database name. You can also choose the instance size, allocated storage, and other configuration options according to your needs.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152400" y="735800"/>
            <a:ext cx="8839200" cy="3671904"/>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8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setup AWS RDS</a:t>
            </a:r>
            <a:endParaRPr sz="2300"/>
          </a:p>
        </p:txBody>
      </p:sp>
      <p:sp>
        <p:nvSpPr>
          <p:cNvPr id="1149" name="Google Shape;1149;p182"/>
          <p:cNvSpPr txBox="1"/>
          <p:nvPr/>
        </p:nvSpPr>
        <p:spPr>
          <a:xfrm>
            <a:off x="0" y="830025"/>
            <a:ext cx="9098400" cy="5849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Configure additional settings</a:t>
            </a:r>
            <a:r>
              <a:rPr lang="en" sz="1600">
                <a:solidFill>
                  <a:schemeClr val="dk2"/>
                </a:solidFill>
                <a:latin typeface="Roboto"/>
                <a:ea typeface="Roboto"/>
                <a:cs typeface="Roboto"/>
                <a:sym typeface="Roboto"/>
              </a:rPr>
              <a:t>: Set up the remaining configuration options, such as the Virtual Private Cloud (VPC) and security groups for network access, database port number, backup settings, maintenance preferences, etc. Adjust these settings based on your requirements.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Review and launch: </a:t>
            </a:r>
            <a:r>
              <a:rPr lang="en" sz="1600">
                <a:solidFill>
                  <a:schemeClr val="dk2"/>
                </a:solidFill>
                <a:latin typeface="Roboto"/>
                <a:ea typeface="Roboto"/>
                <a:cs typeface="Roboto"/>
                <a:sym typeface="Roboto"/>
              </a:rPr>
              <a:t>Once you've configured all the necessary settings, review your selections and make sure everything is accurate. Double-check the cost implications and ensure you understand the pricing associated with your RDS instance. When you're ready, click on the "Create database" or "Launch database" button.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Wait for the creation process: </a:t>
            </a:r>
            <a:r>
              <a:rPr lang="en" sz="1600">
                <a:solidFill>
                  <a:schemeClr val="dk2"/>
                </a:solidFill>
                <a:latin typeface="Roboto"/>
                <a:ea typeface="Roboto"/>
                <a:cs typeface="Roboto"/>
                <a:sym typeface="Roboto"/>
              </a:rPr>
              <a:t>The RDS instance creation process may take a few minutes. You can monitor the progress on the RDS dashboard or check the status notifications.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Access and manage your RDS instance: </a:t>
            </a:r>
            <a:r>
              <a:rPr lang="en" sz="1600">
                <a:solidFill>
                  <a:schemeClr val="dk2"/>
                </a:solidFill>
                <a:latin typeface="Roboto"/>
                <a:ea typeface="Roboto"/>
                <a:cs typeface="Roboto"/>
                <a:sym typeface="Roboto"/>
              </a:rPr>
              <a:t>Once the RDS instance is created successfully, you can access it using various methods like connecting through an application, using a database management tool, or connecting via the AWS Command Line Interface (CLI). The specific steps for accessing and managing your RDS instance will depend on the database engine you chose.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8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setup AWS RDS</a:t>
            </a:r>
            <a:endParaRPr sz="2300"/>
          </a:p>
        </p:txBody>
      </p:sp>
      <p:sp>
        <p:nvSpPr>
          <p:cNvPr id="1155" name="Google Shape;1155;p183"/>
          <p:cNvSpPr txBox="1"/>
          <p:nvPr/>
        </p:nvSpPr>
        <p:spPr>
          <a:xfrm>
            <a:off x="0" y="830025"/>
            <a:ext cx="90984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need for an EC2 connection would typically arise if you have specific networking requirements, such as establishing a private, secure connection between your EC2 instances and the RDS database instance without exposing it to the public internet. In such cases, you would configure the necessary networking settings, security groups, and subnets to establish the EC2-to-RDS connection.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8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Mongodb Atlas</a:t>
            </a:r>
            <a:endParaRPr/>
          </a:p>
        </p:txBody>
      </p:sp>
      <p:sp>
        <p:nvSpPr>
          <p:cNvPr id="1161" name="Google Shape;1161;p18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configure NOSQL /DB in AWS</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8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Mongo DB Atlas</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167" name="Google Shape;1167;p185"/>
          <p:cNvSpPr txBox="1"/>
          <p:nvPr/>
        </p:nvSpPr>
        <p:spPr>
          <a:xfrm>
            <a:off x="0" y="830025"/>
            <a:ext cx="90984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MongoDB Atlas is a fully managed cloud database service provided by MongoDB</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allows you to deploy, manage, and scale MongoDB databases on the cloud infrastructure of your choice, such as Amazon Web Services (AWS), Google Cloud Platform (GCP), or Microsoft Azure.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MongoDB Atlas simplifies the process of deploying and managing MongoDB databases, allowing you to focus on building your applications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8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t>
            </a:r>
            <a:r>
              <a:rPr lang="en" sz="2200"/>
              <a:t>handled By Mongo DB team and what is handled by AWS/Azure Cloud team</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173" name="Google Shape;1173;p186"/>
          <p:cNvSpPr txBox="1"/>
          <p:nvPr/>
        </p:nvSpPr>
        <p:spPr>
          <a:xfrm>
            <a:off x="0" y="982425"/>
            <a:ext cx="9098400" cy="5356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Tasks such as database setup, configuration, patching, backups, and scaling are handled by the MongoDB team</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While AWS and Azure provide the cloud infrastructure where MongoDB Atlas runs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and Azure handle the underlying </a:t>
            </a:r>
            <a:r>
              <a:rPr b="1" lang="en" sz="1600">
                <a:solidFill>
                  <a:schemeClr val="dk2"/>
                </a:solidFill>
                <a:latin typeface="Roboto"/>
                <a:ea typeface="Roboto"/>
                <a:cs typeface="Roboto"/>
                <a:sym typeface="Roboto"/>
              </a:rPr>
              <a:t>infrastructure, networking, and virtual machine management,</a:t>
            </a:r>
            <a:r>
              <a:rPr lang="en" sz="1600">
                <a:solidFill>
                  <a:schemeClr val="dk2"/>
                </a:solidFill>
                <a:latin typeface="Roboto"/>
                <a:ea typeface="Roboto"/>
                <a:cs typeface="Roboto"/>
                <a:sym typeface="Roboto"/>
              </a:rPr>
              <a:t> while MongoDB Atlas focuses on </a:t>
            </a:r>
            <a:r>
              <a:rPr b="1" lang="en" sz="1600">
                <a:solidFill>
                  <a:schemeClr val="dk2"/>
                </a:solidFill>
                <a:latin typeface="Roboto"/>
                <a:ea typeface="Roboto"/>
                <a:cs typeface="Roboto"/>
                <a:sym typeface="Roboto"/>
              </a:rPr>
              <a:t>managing the MongoDB database software and related services</a:t>
            </a:r>
            <a:r>
              <a:rPr lang="en" sz="1600">
                <a:solidFill>
                  <a:schemeClr val="dk2"/>
                </a:solidFill>
                <a:latin typeface="Roboto"/>
                <a:ea typeface="Roboto"/>
                <a:cs typeface="Roboto"/>
                <a:sym typeface="Roboto"/>
              </a:rPr>
              <a:t>. The responsibility for managing and maintaining the database service lies with the MongoDB team</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MongoDB Atlas leverages Amazon Elastic Compute Cloud (EC2) instances as part of its infrastructure on AWS</a:t>
            </a:r>
            <a:r>
              <a:rPr lang="en" sz="1600">
                <a:solidFill>
                  <a:schemeClr val="dk2"/>
                </a:solidFill>
                <a:latin typeface="Roboto"/>
                <a:ea typeface="Roboto"/>
                <a:cs typeface="Roboto"/>
                <a:sym typeface="Roboto"/>
              </a:rPr>
              <a:t>. When you create a MongoDB Atlas cluster on AWS, MongoDB Atlas provisions EC2 instances to </a:t>
            </a:r>
            <a:r>
              <a:rPr b="1" lang="en" sz="1600">
                <a:solidFill>
                  <a:schemeClr val="dk2"/>
                </a:solidFill>
                <a:latin typeface="Roboto"/>
                <a:ea typeface="Roboto"/>
                <a:cs typeface="Roboto"/>
                <a:sym typeface="Roboto"/>
              </a:rPr>
              <a:t>host the MongoDB nodes</a:t>
            </a:r>
            <a:r>
              <a:rPr lang="en" sz="1600">
                <a:solidFill>
                  <a:schemeClr val="dk2"/>
                </a:solidFill>
                <a:latin typeface="Roboto"/>
                <a:ea typeface="Roboto"/>
                <a:cs typeface="Roboto"/>
                <a:sym typeface="Roboto"/>
              </a:rPr>
              <a:t>. These instances are responsible for running the MongoDB database software and storing the data.it abstracts the complexities of managing EC2 instances away from the users.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87"/>
          <p:cNvSpPr txBox="1"/>
          <p:nvPr>
            <p:ph type="title"/>
          </p:nvPr>
        </p:nvSpPr>
        <p:spPr>
          <a:xfrm>
            <a:off x="311700" y="-47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setup MongoDB Atlas</a:t>
            </a:r>
            <a:endParaRPr sz="2300"/>
          </a:p>
        </p:txBody>
      </p:sp>
      <p:sp>
        <p:nvSpPr>
          <p:cNvPr id="1179" name="Google Shape;1179;p187"/>
          <p:cNvSpPr txBox="1"/>
          <p:nvPr/>
        </p:nvSpPr>
        <p:spPr>
          <a:xfrm>
            <a:off x="0" y="525225"/>
            <a:ext cx="90984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Sign up and log in: Go to the MongoDB Atlas website </a:t>
            </a:r>
            <a:r>
              <a:rPr lang="en" sz="1600" u="sng">
                <a:solidFill>
                  <a:schemeClr val="hlink"/>
                </a:solidFill>
                <a:latin typeface="Roboto"/>
                <a:ea typeface="Roboto"/>
                <a:cs typeface="Roboto"/>
                <a:sym typeface="Roboto"/>
                <a:hlinkClick r:id="rId3"/>
              </a:rPr>
              <a:t>https://www.mongodb.com/cloud/atlas</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and click on the "Try Free" or "Get Started Free" button. Create a new MongoDB Atlas account or log in using your existing MongoDB account.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a new project: Once you're logged in, click on the "Create a New Project" button and provide a name for your project. The project acts as a container for your MongoDB clusters and related resources.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Build a cluster: Inside your project, click on the "Build a Cluster" button to create a new MongoDB cluster. A cluster is a set of interconnected MongoDB instances that store your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Whitelist IP addresses: By default, your cluster only allows connections from IP addresses on the Atlas IP whitelist. Go to the "Network Access" tab and click on the "Add IP Address" button to add your IP address or IP range to the whitelist. Alternatively, you can allow access from anywhere (0.0.0.0/0), but this is not recommended for production environments.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Configure cluster settings , Wait for cluster creation n </a:t>
            </a:r>
            <a:r>
              <a:rPr lang="en" sz="1600">
                <a:solidFill>
                  <a:schemeClr val="dk2"/>
                </a:solidFill>
                <a:latin typeface="Roboto"/>
                <a:ea typeface="Roboto"/>
                <a:cs typeface="Roboto"/>
                <a:sym typeface="Roboto"/>
              </a:rPr>
              <a:t>Connect to your cluster</a:t>
            </a:r>
            <a:endParaRPr sz="1600">
              <a:solidFill>
                <a:schemeClr val="dk2"/>
              </a:solidFill>
              <a:latin typeface="Roboto"/>
              <a:ea typeface="Roboto"/>
              <a:cs typeface="Roboto"/>
              <a:sym typeface="Roboto"/>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8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Profiling in Spring Boot</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8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t>
            </a:r>
            <a:r>
              <a:rPr lang="en" sz="2200"/>
              <a:t>Spring Boot profiling</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190" name="Google Shape;1190;p189"/>
          <p:cNvSpPr txBox="1"/>
          <p:nvPr/>
        </p:nvSpPr>
        <p:spPr>
          <a:xfrm>
            <a:off x="0" y="830025"/>
            <a:ext cx="90984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profiling is a feature that allows developers to configure and customize their application's behavior based on different runtime environments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By using Spring Boot profiling, you can define different sets of properties, configurations, and dependencies for each profile. This enables you to have separate configurations for different environments, such as using an in-memory database for development and a production database for the production environment.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9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 How profiling works in Spring Boot</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196" name="Google Shape;1196;p190"/>
          <p:cNvSpPr txBox="1"/>
          <p:nvPr/>
        </p:nvSpPr>
        <p:spPr>
          <a:xfrm>
            <a:off x="0" y="830025"/>
            <a:ext cx="9098400" cy="5849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Configuration Files</a:t>
            </a:r>
            <a:r>
              <a:rPr lang="en" sz="1600">
                <a:solidFill>
                  <a:schemeClr val="dk2"/>
                </a:solidFill>
                <a:latin typeface="Roboto"/>
                <a:ea typeface="Roboto"/>
                <a:cs typeface="Roboto"/>
                <a:sym typeface="Roboto"/>
              </a:rPr>
              <a:t>: Spring Boot allows you to define multiple configuration files, each associated with a specific profile. These files are typically named </a:t>
            </a:r>
            <a:r>
              <a:rPr b="1" lang="en" sz="1600">
                <a:solidFill>
                  <a:schemeClr val="dk2"/>
                </a:solidFill>
                <a:latin typeface="Roboto"/>
                <a:ea typeface="Roboto"/>
                <a:cs typeface="Roboto"/>
                <a:sym typeface="Roboto"/>
              </a:rPr>
              <a:t>application-{profile}.properties</a:t>
            </a:r>
            <a:r>
              <a:rPr lang="en" sz="1600">
                <a:solidFill>
                  <a:schemeClr val="dk2"/>
                </a:solidFill>
                <a:latin typeface="Roboto"/>
                <a:ea typeface="Roboto"/>
                <a:cs typeface="Roboto"/>
                <a:sym typeface="Roboto"/>
              </a:rPr>
              <a:t> or </a:t>
            </a:r>
            <a:r>
              <a:rPr b="1" lang="en" sz="1600">
                <a:solidFill>
                  <a:schemeClr val="dk2"/>
                </a:solidFill>
                <a:latin typeface="Roboto"/>
                <a:ea typeface="Roboto"/>
                <a:cs typeface="Roboto"/>
                <a:sym typeface="Roboto"/>
              </a:rPr>
              <a:t>application-{profile}.yml</a:t>
            </a:r>
            <a:r>
              <a:rPr lang="en" sz="1600">
                <a:solidFill>
                  <a:schemeClr val="dk2"/>
                </a:solidFill>
                <a:latin typeface="Roboto"/>
                <a:ea typeface="Roboto"/>
                <a:cs typeface="Roboto"/>
                <a:sym typeface="Roboto"/>
              </a:rPr>
              <a:t>, where {profile} is the name of the profile.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Application Properties: </a:t>
            </a:r>
            <a:r>
              <a:rPr lang="en" sz="1600">
                <a:solidFill>
                  <a:schemeClr val="dk2"/>
                </a:solidFill>
                <a:latin typeface="Roboto"/>
                <a:ea typeface="Roboto"/>
                <a:cs typeface="Roboto"/>
                <a:sym typeface="Roboto"/>
              </a:rPr>
              <a:t>Inside </a:t>
            </a:r>
            <a:r>
              <a:rPr b="1" lang="en" sz="1600">
                <a:solidFill>
                  <a:schemeClr val="dk2"/>
                </a:solidFill>
                <a:latin typeface="Roboto"/>
                <a:ea typeface="Roboto"/>
                <a:cs typeface="Roboto"/>
                <a:sym typeface="Roboto"/>
              </a:rPr>
              <a:t>each profile-specific configuration file, you can specify different properties based on your requirements</a:t>
            </a:r>
            <a:r>
              <a:rPr lang="en" sz="1600">
                <a:solidFill>
                  <a:schemeClr val="dk2"/>
                </a:solidFill>
                <a:latin typeface="Roboto"/>
                <a:ea typeface="Roboto"/>
                <a:cs typeface="Roboto"/>
                <a:sym typeface="Roboto"/>
              </a:rPr>
              <a:t>. These properties can include database connection details, logging settings, cache configurations, and any other application-specific configurations.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Activating Profiles:</a:t>
            </a:r>
            <a:r>
              <a:rPr lang="en" sz="1600">
                <a:solidFill>
                  <a:schemeClr val="dk2"/>
                </a:solidFill>
                <a:latin typeface="Roboto"/>
                <a:ea typeface="Roboto"/>
                <a:cs typeface="Roboto"/>
                <a:sym typeface="Roboto"/>
              </a:rPr>
              <a:t> You can activate a specific profile by setting the </a:t>
            </a:r>
            <a:r>
              <a:rPr b="1" lang="en" sz="1600">
                <a:solidFill>
                  <a:schemeClr val="dk2"/>
                </a:solidFill>
                <a:latin typeface="Roboto"/>
                <a:ea typeface="Roboto"/>
                <a:cs typeface="Roboto"/>
                <a:sym typeface="Roboto"/>
              </a:rPr>
              <a:t>spring.profiles.active</a:t>
            </a:r>
            <a:r>
              <a:rPr lang="en" sz="1600">
                <a:solidFill>
                  <a:schemeClr val="dk2"/>
                </a:solidFill>
                <a:latin typeface="Roboto"/>
                <a:ea typeface="Roboto"/>
                <a:cs typeface="Roboto"/>
                <a:sym typeface="Roboto"/>
              </a:rPr>
              <a:t> property. This can be done in various ways, such as by </a:t>
            </a:r>
            <a:r>
              <a:rPr b="1" lang="en" sz="1600">
                <a:solidFill>
                  <a:schemeClr val="dk2"/>
                </a:solidFill>
                <a:latin typeface="Roboto"/>
                <a:ea typeface="Roboto"/>
                <a:cs typeface="Roboto"/>
                <a:sym typeface="Roboto"/>
              </a:rPr>
              <a:t>setting an environment variable, using the -D flag when running the application,</a:t>
            </a:r>
            <a:r>
              <a:rPr lang="en" sz="1600">
                <a:solidFill>
                  <a:schemeClr val="dk2"/>
                </a:solidFill>
                <a:latin typeface="Roboto"/>
                <a:ea typeface="Roboto"/>
                <a:cs typeface="Roboto"/>
                <a:sym typeface="Roboto"/>
              </a:rPr>
              <a:t> or programmatically in code.</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rPr lang="en" sz="1600">
                <a:solidFill>
                  <a:schemeClr val="dk2"/>
                </a:solidFill>
                <a:latin typeface="Roboto"/>
                <a:ea typeface="Roboto"/>
                <a:cs typeface="Roboto"/>
                <a:sym typeface="Roboto"/>
              </a:rPr>
              <a:t>For example, to activate the development profile, you can set spring.profiles.active=development.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9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 Why are we using Spring Boot Profiling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202" name="Google Shape;1202;p191"/>
          <p:cNvSpPr txBox="1"/>
          <p:nvPr/>
        </p:nvSpPr>
        <p:spPr>
          <a:xfrm>
            <a:off x="0" y="830025"/>
            <a:ext cx="90984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are using profiling for Eureka configurations.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the service URL for eureka in cloud cluster </a:t>
            </a:r>
            <a:r>
              <a:rPr lang="en" sz="1600">
                <a:solidFill>
                  <a:schemeClr val="dk2"/>
                </a:solidFill>
                <a:latin typeface="Roboto"/>
                <a:ea typeface="Roboto"/>
                <a:cs typeface="Roboto"/>
                <a:sym typeface="Roboto"/>
              </a:rPr>
              <a:t>will</a:t>
            </a:r>
            <a:r>
              <a:rPr lang="en" sz="1600">
                <a:solidFill>
                  <a:schemeClr val="dk2"/>
                </a:solidFill>
                <a:latin typeface="Roboto"/>
                <a:ea typeface="Roboto"/>
                <a:cs typeface="Roboto"/>
                <a:sym typeface="Roboto"/>
              </a:rPr>
              <a:t> be        </a:t>
            </a:r>
            <a:r>
              <a:rPr b="1" lang="en" sz="1600">
                <a:solidFill>
                  <a:schemeClr val="dk2"/>
                </a:solidFill>
                <a:latin typeface="Roboto"/>
                <a:ea typeface="Roboto"/>
                <a:cs typeface="Roboto"/>
                <a:sym typeface="Roboto"/>
              </a:rPr>
              <a:t>http://eureka-0.eureka-service.default.svc.cluster.local:8761/eureka</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Rather than </a:t>
            </a:r>
            <a:r>
              <a:rPr lang="en" sz="1600">
                <a:solidFill>
                  <a:schemeClr val="dk2"/>
                </a:solidFill>
                <a:latin typeface="Roboto"/>
                <a:ea typeface="Roboto"/>
                <a:cs typeface="Roboto"/>
                <a:sym typeface="Roboto"/>
              </a:rPr>
              <a:t> http://localhost:8761/eureka/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Monolithic Application</a:t>
            </a:r>
            <a:endParaRPr/>
          </a:p>
        </p:txBody>
      </p:sp>
      <p:sp>
        <p:nvSpPr>
          <p:cNvPr id="188" name="Google Shape;188;p30"/>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9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 Why are we using Spring Boot Profiling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208" name="Google Shape;1208;p192"/>
          <p:cNvSpPr txBox="1"/>
          <p:nvPr/>
        </p:nvSpPr>
        <p:spPr>
          <a:xfrm>
            <a:off x="0" y="830025"/>
            <a:ext cx="9098400" cy="5079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are using profiling for Eureka configurations.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the service URL for eureka in cloud cluster will be        </a:t>
            </a:r>
            <a:r>
              <a:rPr b="1" lang="en" sz="1600">
                <a:solidFill>
                  <a:schemeClr val="dk2"/>
                </a:solidFill>
                <a:latin typeface="Roboto"/>
                <a:ea typeface="Roboto"/>
                <a:cs typeface="Roboto"/>
                <a:sym typeface="Roboto"/>
              </a:rPr>
              <a:t>http://eureka-0.eureka-service.default.svc.cluster.local:8761/eureka</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Rather than  http://localhost:8761/eureka/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Also we </a:t>
            </a:r>
            <a:r>
              <a:rPr lang="en" sz="1600">
                <a:solidFill>
                  <a:schemeClr val="dk2"/>
                </a:solidFill>
                <a:latin typeface="Roboto"/>
                <a:ea typeface="Roboto"/>
                <a:cs typeface="Roboto"/>
                <a:sym typeface="Roboto"/>
              </a:rPr>
              <a:t>will</a:t>
            </a:r>
            <a:r>
              <a:rPr lang="en" sz="1600">
                <a:solidFill>
                  <a:schemeClr val="dk2"/>
                </a:solidFill>
                <a:latin typeface="Roboto"/>
                <a:ea typeface="Roboto"/>
                <a:cs typeface="Roboto"/>
                <a:sym typeface="Roboto"/>
              </a:rPr>
              <a:t> change eureka dashboard URl to </a:t>
            </a:r>
            <a:r>
              <a:rPr lang="en" sz="1600" u="sng">
                <a:solidFill>
                  <a:schemeClr val="hlink"/>
                </a:solidFill>
                <a:latin typeface="Roboto"/>
                <a:ea typeface="Roboto"/>
                <a:cs typeface="Roboto"/>
                <a:sym typeface="Roboto"/>
                <a:hlinkClick r:id="rId3"/>
              </a:rPr>
              <a:t>http://localhost:8761</a:t>
            </a:r>
            <a:r>
              <a:rPr lang="en" sz="1600">
                <a:solidFill>
                  <a:schemeClr val="dk2"/>
                </a:solidFill>
                <a:latin typeface="Roboto"/>
                <a:ea typeface="Roboto"/>
                <a:cs typeface="Roboto"/>
                <a:sym typeface="Roboto"/>
              </a:rPr>
              <a:t> to </a:t>
            </a:r>
            <a:r>
              <a:rPr lang="en" sz="1600" u="sng">
                <a:solidFill>
                  <a:schemeClr val="accent5"/>
                </a:solidFill>
                <a:latin typeface="Roboto"/>
                <a:ea typeface="Roboto"/>
                <a:cs typeface="Roboto"/>
                <a:sym typeface="Roboto"/>
                <a:hlinkClick r:id="rId4">
                  <a:extLst>
                    <a:ext uri="{A12FA001-AC4F-418D-AE19-62706E023703}">
                      <ahyp:hlinkClr val="tx"/>
                    </a:ext>
                  </a:extLst>
                </a:hlinkClick>
              </a:rPr>
              <a:t>http://localhost:8761</a:t>
            </a:r>
            <a:r>
              <a:rPr lang="en"/>
              <a:t>/eurekaDashboard</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9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 What does new URL mean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214" name="Google Shape;1214;p193"/>
          <p:cNvSpPr txBox="1"/>
          <p:nvPr/>
        </p:nvSpPr>
        <p:spPr>
          <a:xfrm>
            <a:off x="0" y="830025"/>
            <a:ext cx="9098400" cy="704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the service URL for eureka in cloud cluster will be        </a:t>
            </a:r>
            <a:r>
              <a:rPr lang="en" sz="1600" u="sng">
                <a:solidFill>
                  <a:schemeClr val="hlink"/>
                </a:solidFill>
                <a:latin typeface="Roboto"/>
                <a:ea typeface="Roboto"/>
                <a:cs typeface="Roboto"/>
                <a:sym typeface="Roboto"/>
                <a:hlinkClick r:id="rId3"/>
              </a:rPr>
              <a:t>http://eureka-0.eureka-service.default.svc.cluster.local:8761/eureka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http:// </a:t>
            </a:r>
            <a:r>
              <a:rPr lang="en" sz="1600">
                <a:solidFill>
                  <a:schemeClr val="dk2"/>
                </a:solidFill>
                <a:latin typeface="Roboto"/>
                <a:ea typeface="Roboto"/>
                <a:cs typeface="Roboto"/>
                <a:sym typeface="Roboto"/>
              </a:rPr>
              <a:t>This specifies the protocol used for communication, in this case, HTTP.</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eureka-0</a:t>
            </a:r>
            <a:r>
              <a:rPr lang="en" sz="1600">
                <a:solidFill>
                  <a:schemeClr val="dk2"/>
                </a:solidFill>
                <a:latin typeface="Roboto"/>
                <a:ea typeface="Roboto"/>
                <a:cs typeface="Roboto"/>
                <a:sym typeface="Roboto"/>
              </a:rPr>
              <a:t>: This is the hostname of the Eureka server instance within the Kubernetes cluster. The "0" in the hostname suggests that it might be the first instance of the Eureka server. The specific naming convention may vary depending on the deployment configuration.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eureka-service</a:t>
            </a:r>
            <a:r>
              <a:rPr lang="en" sz="1600">
                <a:solidFill>
                  <a:schemeClr val="dk2"/>
                </a:solidFill>
                <a:latin typeface="Roboto"/>
                <a:ea typeface="Roboto"/>
                <a:cs typeface="Roboto"/>
                <a:sym typeface="Roboto"/>
              </a:rPr>
              <a:t>: This is the name of the Kubernetes service associated with the Eureka server. Kubernetes services provide a stable endpoint for accessing pods within the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default</a:t>
            </a:r>
            <a:r>
              <a:rPr lang="en" sz="1600">
                <a:solidFill>
                  <a:schemeClr val="dk2"/>
                </a:solidFill>
                <a:latin typeface="Roboto"/>
                <a:ea typeface="Roboto"/>
                <a:cs typeface="Roboto"/>
                <a:sym typeface="Roboto"/>
              </a:rPr>
              <a:t>: This is the namespace in which the Eureka service and pods are deployed. Kubernetes namespaces provide a way to isolate resources within a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svc.cluster.local</a:t>
            </a:r>
            <a:r>
              <a:rPr lang="en" sz="1600">
                <a:solidFill>
                  <a:schemeClr val="dk2"/>
                </a:solidFill>
                <a:latin typeface="Roboto"/>
                <a:ea typeface="Roboto"/>
                <a:cs typeface="Roboto"/>
                <a:sym typeface="Roboto"/>
              </a:rPr>
              <a:t>: This is the domain suffix for Kubernetes services within the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9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 What </a:t>
            </a:r>
            <a:r>
              <a:rPr lang="en" sz="2200"/>
              <a:t>does</a:t>
            </a:r>
            <a:r>
              <a:rPr lang="en" sz="2200"/>
              <a:t> new URL mean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220" name="Google Shape;1220;p194"/>
          <p:cNvSpPr txBox="1"/>
          <p:nvPr/>
        </p:nvSpPr>
        <p:spPr>
          <a:xfrm>
            <a:off x="0" y="830025"/>
            <a:ext cx="9098400" cy="581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8761</a:t>
            </a:r>
            <a:r>
              <a:rPr lang="en" sz="1600">
                <a:solidFill>
                  <a:schemeClr val="dk2"/>
                </a:solidFill>
                <a:latin typeface="Roboto"/>
                <a:ea typeface="Roboto"/>
                <a:cs typeface="Roboto"/>
                <a:sym typeface="Roboto"/>
              </a:rPr>
              <a:t>: This is the port number on which the Eureka server is listening for incoming requests. By default, Eureka uses port 8761 for its HTTP-based communication.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/eureka</a:t>
            </a:r>
            <a:r>
              <a:rPr lang="en" sz="1600">
                <a:solidFill>
                  <a:schemeClr val="dk2"/>
                </a:solidFill>
                <a:latin typeface="Roboto"/>
                <a:ea typeface="Roboto"/>
                <a:cs typeface="Roboto"/>
                <a:sym typeface="Roboto"/>
              </a:rPr>
              <a:t>: This is the path or endpoint within the Eureka server. In this case, it refers to the Eureka server's own API endpoint. Typically, this endpoint is used by Eureka clients (services) to register themselves and discover other services.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summary, it </a:t>
            </a:r>
            <a:r>
              <a:rPr b="1" lang="en" sz="1600">
                <a:solidFill>
                  <a:schemeClr val="dk2"/>
                </a:solidFill>
                <a:latin typeface="Roboto"/>
                <a:ea typeface="Roboto"/>
                <a:cs typeface="Roboto"/>
                <a:sym typeface="Roboto"/>
              </a:rPr>
              <a:t>represents the Eureka server's endpoint within a Kubernetes cluster</a:t>
            </a:r>
            <a:r>
              <a:rPr lang="en" sz="1600">
                <a:solidFill>
                  <a:schemeClr val="dk2"/>
                </a:solidFill>
                <a:latin typeface="Roboto"/>
                <a:ea typeface="Roboto"/>
                <a:cs typeface="Roboto"/>
                <a:sym typeface="Roboto"/>
              </a:rPr>
              <a:t>, where services can register and discover other services using the Eureka service registry.</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9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 manifest files</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9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kubernetes manifest file </a:t>
            </a:r>
            <a:endParaRPr sz="2200"/>
          </a:p>
        </p:txBody>
      </p:sp>
      <p:sp>
        <p:nvSpPr>
          <p:cNvPr id="1231" name="Google Shape;1231;p196"/>
          <p:cNvSpPr txBox="1"/>
          <p:nvPr/>
        </p:nvSpPr>
        <p:spPr>
          <a:xfrm>
            <a:off x="0" y="830025"/>
            <a:ext cx="9098400" cy="581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Kubernetes manifest file is like a blueprint that tells Kubernetes how to set up and manage different parts of your application or system. It's written in a format called YAML or JSON,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Kubernetes manifest file typically includes definitions for various Kubernetes objects, such as deployments, services, pods, replica sets, config maps, secret and more. These objects represent the building blocks of your application or system and define how they should be created, configured, and orchestrated within the Kubernetes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9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kubernetes files is needed ?</a:t>
            </a:r>
            <a:endParaRPr sz="2200"/>
          </a:p>
        </p:txBody>
      </p:sp>
      <p:sp>
        <p:nvSpPr>
          <p:cNvPr id="1237" name="Google Shape;1237;p197"/>
          <p:cNvSpPr txBox="1"/>
          <p:nvPr/>
        </p:nvSpPr>
        <p:spPr>
          <a:xfrm>
            <a:off x="0" y="830025"/>
            <a:ext cx="9098400" cy="7049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Declarative Configuration:</a:t>
            </a:r>
            <a:r>
              <a:rPr lang="en" sz="1600">
                <a:solidFill>
                  <a:schemeClr val="dk2"/>
                </a:solidFill>
                <a:latin typeface="Roboto"/>
                <a:ea typeface="Roboto"/>
                <a:cs typeface="Roboto"/>
                <a:sym typeface="Roboto"/>
              </a:rPr>
              <a:t> Manifest files describe the desired state of your application and infrastructure in a Kubernetes cluster.</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Infrastructure as Code:</a:t>
            </a:r>
            <a:r>
              <a:rPr lang="en" sz="1600">
                <a:solidFill>
                  <a:schemeClr val="dk2"/>
                </a:solidFill>
                <a:latin typeface="Roboto"/>
                <a:ea typeface="Roboto"/>
                <a:cs typeface="Roboto"/>
                <a:sym typeface="Roboto"/>
              </a:rPr>
              <a:t> Manifest files allow you to treat infrastructure configuration as code, enabling version control, review, and collaboration.</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Automation and Orchestration: </a:t>
            </a:r>
            <a:r>
              <a:rPr lang="en" sz="1600">
                <a:solidFill>
                  <a:schemeClr val="dk2"/>
                </a:solidFill>
                <a:latin typeface="Roboto"/>
                <a:ea typeface="Roboto"/>
                <a:cs typeface="Roboto"/>
                <a:sym typeface="Roboto"/>
              </a:rPr>
              <a:t>Kubernetes uses manifest files to automate and orchestrate deployment, scaling, updating, and deletion of resources.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Reproducibility and Portability: </a:t>
            </a:r>
            <a:r>
              <a:rPr lang="en" sz="1600">
                <a:solidFill>
                  <a:schemeClr val="dk2"/>
                </a:solidFill>
                <a:latin typeface="Roboto"/>
                <a:ea typeface="Roboto"/>
                <a:cs typeface="Roboto"/>
                <a:sym typeface="Roboto"/>
              </a:rPr>
              <a:t>Manifest files capture all necessary configurations, making it easier to reproduce environments across different clusters and providers.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Collaboration and Sharing: </a:t>
            </a:r>
            <a:r>
              <a:rPr lang="en" sz="1600">
                <a:solidFill>
                  <a:schemeClr val="dk2"/>
                </a:solidFill>
                <a:latin typeface="Roboto"/>
                <a:ea typeface="Roboto"/>
                <a:cs typeface="Roboto"/>
                <a:sym typeface="Roboto"/>
              </a:rPr>
              <a:t>Manifest files serve as a common language for teams, facilitating sharing, collaboration, and best practice adoption.</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Resource Management: </a:t>
            </a:r>
            <a:r>
              <a:rPr lang="en" sz="1600">
                <a:solidFill>
                  <a:schemeClr val="dk2"/>
                </a:solidFill>
                <a:latin typeface="Roboto"/>
                <a:ea typeface="Roboto"/>
                <a:cs typeface="Roboto"/>
                <a:sym typeface="Roboto"/>
              </a:rPr>
              <a:t>Manifest files define and manage various Kubernetes resources, specifying resource requirements, networking, storage, and other parameters.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9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Manifest file creation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9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Deployment manifest file</a:t>
            </a:r>
            <a:endParaRPr sz="2200"/>
          </a:p>
        </p:txBody>
      </p:sp>
      <p:sp>
        <p:nvSpPr>
          <p:cNvPr id="1248" name="Google Shape;1248;p199"/>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49" name="Google Shape;1249;p199"/>
          <p:cNvPicPr preferRelativeResize="0"/>
          <p:nvPr/>
        </p:nvPicPr>
        <p:blipFill>
          <a:blip r:embed="rId3">
            <a:alphaModFix/>
          </a:blip>
          <a:stretch>
            <a:fillRect/>
          </a:stretch>
        </p:blipFill>
        <p:spPr>
          <a:xfrm>
            <a:off x="506913" y="937413"/>
            <a:ext cx="8325385" cy="357757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0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Deployment manifest file</a:t>
            </a:r>
            <a:endParaRPr sz="2200"/>
          </a:p>
        </p:txBody>
      </p:sp>
      <p:sp>
        <p:nvSpPr>
          <p:cNvPr id="1255" name="Google Shape;1255;p200"/>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56" name="Google Shape;1256;p200"/>
          <p:cNvPicPr preferRelativeResize="0"/>
          <p:nvPr/>
        </p:nvPicPr>
        <p:blipFill>
          <a:blip r:embed="rId3">
            <a:alphaModFix/>
          </a:blip>
          <a:stretch>
            <a:fillRect/>
          </a:stretch>
        </p:blipFill>
        <p:spPr>
          <a:xfrm>
            <a:off x="415000" y="782977"/>
            <a:ext cx="8055524" cy="4055849"/>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20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Deployment manifest file</a:t>
            </a:r>
            <a:endParaRPr sz="2200"/>
          </a:p>
        </p:txBody>
      </p:sp>
      <p:sp>
        <p:nvSpPr>
          <p:cNvPr id="1262" name="Google Shape;1262;p201"/>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63" name="Google Shape;1263;p201"/>
          <p:cNvPicPr preferRelativeResize="0"/>
          <p:nvPr/>
        </p:nvPicPr>
        <p:blipFill>
          <a:blip r:embed="rId3">
            <a:alphaModFix/>
          </a:blip>
          <a:stretch>
            <a:fillRect/>
          </a:stretch>
        </p:blipFill>
        <p:spPr>
          <a:xfrm>
            <a:off x="245075" y="830025"/>
            <a:ext cx="8448675" cy="3352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Monolithic Applications ?</a:t>
            </a:r>
            <a:endParaRPr/>
          </a:p>
        </p:txBody>
      </p:sp>
      <p:sp>
        <p:nvSpPr>
          <p:cNvPr id="194" name="Google Shape;194;p31"/>
          <p:cNvSpPr txBox="1"/>
          <p:nvPr/>
        </p:nvSpPr>
        <p:spPr>
          <a:xfrm>
            <a:off x="329350" y="1211025"/>
            <a:ext cx="85206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Monolithic Architecture the application is build as a single unit.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Such Applications comprises of client side interface, server-side application and a database.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Normally a monolithic application have one large code base and it lack modularity</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20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Service </a:t>
            </a:r>
            <a:r>
              <a:rPr lang="en" sz="2200"/>
              <a:t>manifest file</a:t>
            </a:r>
            <a:endParaRPr sz="2200"/>
          </a:p>
        </p:txBody>
      </p:sp>
      <p:sp>
        <p:nvSpPr>
          <p:cNvPr id="1269" name="Google Shape;1269;p202"/>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70" name="Google Shape;1270;p202"/>
          <p:cNvPicPr preferRelativeResize="0"/>
          <p:nvPr/>
        </p:nvPicPr>
        <p:blipFill>
          <a:blip r:embed="rId3">
            <a:alphaModFix/>
          </a:blip>
          <a:stretch>
            <a:fillRect/>
          </a:stretch>
        </p:blipFill>
        <p:spPr>
          <a:xfrm>
            <a:off x="311700" y="830025"/>
            <a:ext cx="8520599" cy="3986242"/>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20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Service manifest file</a:t>
            </a:r>
            <a:endParaRPr sz="2200"/>
          </a:p>
        </p:txBody>
      </p:sp>
      <p:sp>
        <p:nvSpPr>
          <p:cNvPr id="1276" name="Google Shape;1276;p203"/>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77" name="Google Shape;1277;p203"/>
          <p:cNvPicPr preferRelativeResize="0"/>
          <p:nvPr/>
        </p:nvPicPr>
        <p:blipFill>
          <a:blip r:embed="rId3">
            <a:alphaModFix/>
          </a:blip>
          <a:stretch>
            <a:fillRect/>
          </a:stretch>
        </p:blipFill>
        <p:spPr>
          <a:xfrm>
            <a:off x="311700" y="1042825"/>
            <a:ext cx="8839202" cy="1960271"/>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0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Configmap </a:t>
            </a:r>
            <a:r>
              <a:rPr lang="en" sz="2200"/>
              <a:t>manifest file</a:t>
            </a:r>
            <a:endParaRPr sz="2200"/>
          </a:p>
        </p:txBody>
      </p:sp>
      <p:sp>
        <p:nvSpPr>
          <p:cNvPr id="1283" name="Google Shape;1283;p204"/>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84" name="Google Shape;1284;p204"/>
          <p:cNvPicPr preferRelativeResize="0"/>
          <p:nvPr/>
        </p:nvPicPr>
        <p:blipFill>
          <a:blip r:embed="rId3">
            <a:alphaModFix/>
          </a:blip>
          <a:stretch>
            <a:fillRect/>
          </a:stretch>
        </p:blipFill>
        <p:spPr>
          <a:xfrm>
            <a:off x="311700" y="919250"/>
            <a:ext cx="8653099" cy="3868926"/>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0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Configmap manifest file</a:t>
            </a:r>
            <a:endParaRPr sz="2200"/>
          </a:p>
        </p:txBody>
      </p:sp>
      <p:sp>
        <p:nvSpPr>
          <p:cNvPr id="1290" name="Google Shape;1290;p205"/>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91" name="Google Shape;1291;p205"/>
          <p:cNvPicPr preferRelativeResize="0"/>
          <p:nvPr/>
        </p:nvPicPr>
        <p:blipFill>
          <a:blip r:embed="rId3">
            <a:alphaModFix/>
          </a:blip>
          <a:stretch>
            <a:fillRect/>
          </a:stretch>
        </p:blipFill>
        <p:spPr>
          <a:xfrm>
            <a:off x="311700" y="903825"/>
            <a:ext cx="8436850" cy="40257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20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Secret </a:t>
            </a:r>
            <a:r>
              <a:rPr lang="en" sz="2200"/>
              <a:t>manifest file</a:t>
            </a:r>
            <a:endParaRPr sz="2200"/>
          </a:p>
        </p:txBody>
      </p:sp>
      <p:sp>
        <p:nvSpPr>
          <p:cNvPr id="1297" name="Google Shape;1297;p206"/>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98" name="Google Shape;1298;p206"/>
          <p:cNvPicPr preferRelativeResize="0"/>
          <p:nvPr/>
        </p:nvPicPr>
        <p:blipFill>
          <a:blip r:embed="rId3">
            <a:alphaModFix/>
          </a:blip>
          <a:stretch>
            <a:fillRect/>
          </a:stretch>
        </p:blipFill>
        <p:spPr>
          <a:xfrm>
            <a:off x="311700" y="1073700"/>
            <a:ext cx="8436851" cy="267665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20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Secret manifest file</a:t>
            </a:r>
            <a:endParaRPr sz="2200"/>
          </a:p>
        </p:txBody>
      </p:sp>
      <p:sp>
        <p:nvSpPr>
          <p:cNvPr id="1304" name="Google Shape;1304;p207"/>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305" name="Google Shape;1305;p207"/>
          <p:cNvPicPr preferRelativeResize="0"/>
          <p:nvPr/>
        </p:nvPicPr>
        <p:blipFill>
          <a:blip r:embed="rId3">
            <a:alphaModFix/>
          </a:blip>
          <a:stretch>
            <a:fillRect/>
          </a:stretch>
        </p:blipFill>
        <p:spPr>
          <a:xfrm>
            <a:off x="259200" y="789200"/>
            <a:ext cx="8839200" cy="3318807"/>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20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Kubectl commands after manifest file creation</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20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Important Kubectl commands </a:t>
            </a:r>
            <a:endParaRPr sz="2200"/>
          </a:p>
        </p:txBody>
      </p:sp>
      <p:sp>
        <p:nvSpPr>
          <p:cNvPr id="1316" name="Google Shape;1316;p209"/>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317" name="Google Shape;1317;p209"/>
          <p:cNvPicPr preferRelativeResize="0"/>
          <p:nvPr/>
        </p:nvPicPr>
        <p:blipFill>
          <a:blip r:embed="rId3">
            <a:alphaModFix/>
          </a:blip>
          <a:stretch>
            <a:fillRect/>
          </a:stretch>
        </p:blipFill>
        <p:spPr>
          <a:xfrm>
            <a:off x="129600" y="830025"/>
            <a:ext cx="9098401" cy="3024719"/>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21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Important Kubectl commands </a:t>
            </a:r>
            <a:endParaRPr sz="2200"/>
          </a:p>
        </p:txBody>
      </p:sp>
      <p:sp>
        <p:nvSpPr>
          <p:cNvPr id="1323" name="Google Shape;1323;p210"/>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324" name="Google Shape;1324;p210"/>
          <p:cNvPicPr preferRelativeResize="0"/>
          <p:nvPr/>
        </p:nvPicPr>
        <p:blipFill>
          <a:blip r:embed="rId3">
            <a:alphaModFix/>
          </a:blip>
          <a:stretch>
            <a:fillRect/>
          </a:stretch>
        </p:blipFill>
        <p:spPr>
          <a:xfrm>
            <a:off x="129600" y="950150"/>
            <a:ext cx="8839201" cy="1985367"/>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11"/>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Load Balancer and AWS Load Balancer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585000" y="68200"/>
            <a:ext cx="5396365" cy="48386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Monolithic Application Architecture</a:t>
            </a:r>
            <a:endParaRPr/>
          </a:p>
        </p:txBody>
      </p:sp>
      <p:sp>
        <p:nvSpPr>
          <p:cNvPr id="200" name="Google Shape;200;p32"/>
          <p:cNvSpPr txBox="1"/>
          <p:nvPr/>
        </p:nvSpPr>
        <p:spPr>
          <a:xfrm>
            <a:off x="329350" y="1211025"/>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201" name="Google Shape;201;p32"/>
          <p:cNvPicPr preferRelativeResize="0"/>
          <p:nvPr/>
        </p:nvPicPr>
        <p:blipFill>
          <a:blip r:embed="rId3">
            <a:alphaModFix/>
          </a:blip>
          <a:stretch>
            <a:fillRect/>
          </a:stretch>
        </p:blipFill>
        <p:spPr>
          <a:xfrm>
            <a:off x="606138" y="1400925"/>
            <a:ext cx="7931725" cy="317545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1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Load Balancer ?</a:t>
            </a:r>
            <a:endParaRPr sz="2200"/>
          </a:p>
        </p:txBody>
      </p:sp>
      <p:sp>
        <p:nvSpPr>
          <p:cNvPr id="1335" name="Google Shape;1335;p212"/>
          <p:cNvSpPr txBox="1"/>
          <p:nvPr/>
        </p:nvSpPr>
        <p:spPr>
          <a:xfrm>
            <a:off x="247150" y="876375"/>
            <a:ext cx="85851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A load balancer is a networking device or software that distributes incoming network traffic across multiple servers, resources, or applications. It acts as a central point of contact for client requests and intelligently directs the traffic to the appropriate server or resource based on predefined rules or algorithms.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The primary purpose of a load balancer is to evenly distribute the workload across multiple servers, optimizing resource utilization and improving the performance and availability of applications or services. By spreading the traffic across multiple servers, a load balancer can handle a large number of concurrent requests, prevent any single server from being overwhelmed, and ensure that the system can scale horizontally to accommodate increasing demand.</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1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Types of Load Balancer </a:t>
            </a:r>
            <a:endParaRPr sz="2200"/>
          </a:p>
        </p:txBody>
      </p:sp>
      <p:sp>
        <p:nvSpPr>
          <p:cNvPr id="1341" name="Google Shape;1341;p213"/>
          <p:cNvSpPr txBox="1"/>
          <p:nvPr/>
        </p:nvSpPr>
        <p:spPr>
          <a:xfrm>
            <a:off x="247150" y="876375"/>
            <a:ext cx="8331600" cy="4371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Classic Load Balancer (CLB):</a:t>
            </a:r>
            <a:r>
              <a:rPr lang="en" sz="1600">
                <a:solidFill>
                  <a:schemeClr val="dk2"/>
                </a:solidFill>
                <a:latin typeface="Roboto"/>
                <a:ea typeface="Roboto"/>
                <a:cs typeface="Roboto"/>
                <a:sym typeface="Roboto"/>
              </a:rPr>
              <a:t> A layer 4 load balancer that distributes traffic based on IP addresses and port numbers. It is suitable for non-HTTP(S) , TCP and UDP traffic and provides both internal and external load balancing.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Network Load Balancer (NLB):</a:t>
            </a:r>
            <a:r>
              <a:rPr lang="en" sz="1600">
                <a:solidFill>
                  <a:schemeClr val="dk2"/>
                </a:solidFill>
                <a:latin typeface="Roboto"/>
                <a:ea typeface="Roboto"/>
                <a:cs typeface="Roboto"/>
                <a:sym typeface="Roboto"/>
              </a:rPr>
              <a:t> A high-throughput, low-latency layer 4 n layer 7 load balancer designed for demanding workloads. It supports millions of requests per second and offers both internal and external load balancing.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Application Load Balancer (ALB): </a:t>
            </a:r>
            <a:r>
              <a:rPr lang="en" sz="1600">
                <a:solidFill>
                  <a:schemeClr val="dk2"/>
                </a:solidFill>
                <a:latin typeface="Roboto"/>
                <a:ea typeface="Roboto"/>
                <a:cs typeface="Roboto"/>
                <a:sym typeface="Roboto"/>
              </a:rPr>
              <a:t>A layer 7 load balancer that operates at the HTTP/HTTPS level. It can route traffic based on HTTP-specific attributes like URL paths and headers. ALB provides advanced features such as content-based routing and SSL/TLS termination.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There are 7 layers in osi model : Physical Layer, Data Link Layer, Network Layer, Transport Layer, Session Layer, Presentation Layer, Application Layer.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1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AWS Load Balancer</a:t>
            </a:r>
            <a:endParaRPr sz="2200"/>
          </a:p>
        </p:txBody>
      </p:sp>
      <p:sp>
        <p:nvSpPr>
          <p:cNvPr id="1347" name="Google Shape;1347;p214"/>
          <p:cNvSpPr txBox="1"/>
          <p:nvPr/>
        </p:nvSpPr>
        <p:spPr>
          <a:xfrm>
            <a:off x="311700" y="1001700"/>
            <a:ext cx="8520600" cy="3386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In Amazon Elastic Kubernetes Service (EKS), an AWS Load Balancer is a service that helps distribute incoming network traffic to the pods running in your EKS cluster. It acts as a gateway for external traffic to reach your Kubernetes services.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Key points about AWS Load Balancer in EKS: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Acts as an entry point for external traffic to access your applications running in EKS.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Automatically detects and manages the availability of your pods, routing traffic to healthy instances.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Provides load balancing capabilities, distributing traffic across multiple pods for improved performance and scalability.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1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AWS Load Balancer</a:t>
            </a:r>
            <a:endParaRPr sz="2200"/>
          </a:p>
        </p:txBody>
      </p:sp>
      <p:sp>
        <p:nvSpPr>
          <p:cNvPr id="1353" name="Google Shape;1353;p215"/>
          <p:cNvSpPr txBox="1"/>
          <p:nvPr/>
        </p:nvSpPr>
        <p:spPr>
          <a:xfrm>
            <a:off x="311700" y="1001700"/>
            <a:ext cx="85206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Offers different types of load balancers, such as Classic Load Balancer (CLB), Network Load Balancer (NLB), and Application Load Balancer (ALB), depending on your requirements.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Can be configured to route traffic based on various criteria, such as URL paths, hostnames, or TCP/UDP protocols.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Supports SSL/TLS termination, health checks, and integration with other AWS services.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Simplifies the management of traffic routing and load balancing for your Kubernetes services in the AWS cloud environment.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216"/>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ALB Controller and Ingress</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1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ALB Controller and Ingress</a:t>
            </a:r>
            <a:endParaRPr sz="2200"/>
          </a:p>
        </p:txBody>
      </p:sp>
      <p:sp>
        <p:nvSpPr>
          <p:cNvPr id="1364" name="Google Shape;1364;p217"/>
          <p:cNvSpPr txBox="1"/>
          <p:nvPr/>
        </p:nvSpPr>
        <p:spPr>
          <a:xfrm>
            <a:off x="311700" y="1001700"/>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
        <p:nvSpPr>
          <p:cNvPr id="1365" name="Google Shape;1365;p217"/>
          <p:cNvSpPr txBox="1"/>
          <p:nvPr/>
        </p:nvSpPr>
        <p:spPr>
          <a:xfrm>
            <a:off x="311700" y="1127550"/>
            <a:ext cx="82233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Kubernetes, "Ingress" and "ALB controller" (can be used as an Ingress Controller in Kubernetes.) are two related concepts that work together to provide external access to services running within a cluster. Here's the difference between them</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Ingress </a:t>
            </a:r>
            <a:r>
              <a:rPr lang="en" sz="1600">
                <a:solidFill>
                  <a:schemeClr val="dk2"/>
                </a:solidFill>
                <a:latin typeface="Roboto"/>
                <a:ea typeface="Roboto"/>
                <a:cs typeface="Roboto"/>
                <a:sym typeface="Roboto"/>
              </a:rPr>
              <a:t>is an API object in Kubernetes that </a:t>
            </a:r>
            <a:r>
              <a:rPr b="1" lang="en" sz="1600">
                <a:solidFill>
                  <a:schemeClr val="dk2"/>
                </a:solidFill>
                <a:latin typeface="Roboto"/>
                <a:ea typeface="Roboto"/>
                <a:cs typeface="Roboto"/>
                <a:sym typeface="Roboto"/>
              </a:rPr>
              <a:t>defines rules for routing external traffic</a:t>
            </a:r>
            <a:r>
              <a:rPr lang="en" sz="1600">
                <a:solidFill>
                  <a:schemeClr val="dk2"/>
                </a:solidFill>
                <a:latin typeface="Roboto"/>
                <a:ea typeface="Roboto"/>
                <a:cs typeface="Roboto"/>
                <a:sym typeface="Roboto"/>
              </a:rPr>
              <a:t> to internal services. It acts as an entry point for external requests.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 </a:t>
            </a:r>
            <a:r>
              <a:rPr b="1" lang="en" sz="1600">
                <a:solidFill>
                  <a:schemeClr val="dk2"/>
                </a:solidFill>
                <a:latin typeface="Roboto"/>
                <a:ea typeface="Roboto"/>
                <a:cs typeface="Roboto"/>
                <a:sym typeface="Roboto"/>
              </a:rPr>
              <a:t>ALB controller </a:t>
            </a:r>
            <a:r>
              <a:rPr lang="en" sz="1600">
                <a:solidFill>
                  <a:schemeClr val="dk2"/>
                </a:solidFill>
                <a:latin typeface="Roboto"/>
                <a:ea typeface="Roboto"/>
                <a:cs typeface="Roboto"/>
                <a:sym typeface="Roboto"/>
              </a:rPr>
              <a:t>is a component or a software application responsible for </a:t>
            </a:r>
            <a:r>
              <a:rPr b="1" lang="en" sz="1600">
                <a:solidFill>
                  <a:schemeClr val="dk2"/>
                </a:solidFill>
                <a:latin typeface="Roboto"/>
                <a:ea typeface="Roboto"/>
                <a:cs typeface="Roboto"/>
                <a:sym typeface="Roboto"/>
              </a:rPr>
              <a:t>implementing the rules defined in the Ingress resource.</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Ingress allows you to define routing rules based on hostnames, paths, or other criteria to direct incoming traffic to the appropriate services within the cluster.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ALB is a load balancer that can be used by an Ingress controller to achieve load balancing and routing functionality in an AWS environment.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21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ALB Controller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21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ALB Controller</a:t>
            </a:r>
            <a:endParaRPr sz="2200"/>
          </a:p>
        </p:txBody>
      </p:sp>
      <p:sp>
        <p:nvSpPr>
          <p:cNvPr id="1376" name="Google Shape;1376;p219"/>
          <p:cNvSpPr txBox="1"/>
          <p:nvPr/>
        </p:nvSpPr>
        <p:spPr>
          <a:xfrm>
            <a:off x="311700" y="1001700"/>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AWS Load Balancer Controller is a tool that helps manage Elastic Load Balancers (ELBs) in an Amazon Web Services (AWS) environment for a Kubernetes cluster.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makes it easier to handle incoming traffic by setting up Application Load Balancers (ALBs) for external traffic (from the internet) and Network Load Balancers (NLBs) for internal traffic (within the cluster).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By using the AWS Load Balancer Controller, you can define rules for how traffic should be directed to your applications, and the controller takes care of creating and managing the load balancers to handle the traffic effectively.</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22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Steps to deploy ALB Controller</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2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387" name="Google Shape;1387;p221"/>
          <p:cNvSpPr txBox="1"/>
          <p:nvPr/>
        </p:nvSpPr>
        <p:spPr>
          <a:xfrm>
            <a:off x="311700" y="1001700"/>
            <a:ext cx="8520600" cy="3632700"/>
          </a:xfrm>
          <a:prstGeom prst="rect">
            <a:avLst/>
          </a:prstGeom>
          <a:noFill/>
          <a:ln cap="flat" cmpd="sng" w="9525">
            <a:solidFill>
              <a:srgbClr val="F7F7F8"/>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First step is to create and IAM policy for this we need to download the policy using below link</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GovCloud (US-East) or AWS GovCloud (US-West) AWS Regions</a:t>
            </a:r>
            <a:br>
              <a:rPr lang="en" sz="1600">
                <a:solidFill>
                  <a:schemeClr val="dk2"/>
                </a:solidFill>
                <a:latin typeface="Roboto"/>
                <a:ea typeface="Roboto"/>
                <a:cs typeface="Roboto"/>
                <a:sym typeface="Roboto"/>
              </a:rPr>
            </a:br>
            <a:r>
              <a:rPr lang="en" sz="1600" u="sng">
                <a:solidFill>
                  <a:schemeClr val="hlink"/>
                </a:solidFill>
                <a:latin typeface="Roboto"/>
                <a:ea typeface="Roboto"/>
                <a:cs typeface="Roboto"/>
                <a:sym typeface="Roboto"/>
                <a:hlinkClick r:id="rId3"/>
              </a:rPr>
              <a:t>https://raw.githubusercontent.com/kubernetes-sigs/aws-load-balancer-controller/v2.4.7/docs/install/iam_policy_us-gov.json</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All other AWS Regions</a:t>
            </a:r>
            <a:br>
              <a:rPr lang="en" sz="1600">
                <a:solidFill>
                  <a:schemeClr val="dk2"/>
                </a:solidFill>
                <a:latin typeface="Roboto"/>
                <a:ea typeface="Roboto"/>
                <a:cs typeface="Roboto"/>
                <a:sym typeface="Roboto"/>
              </a:rPr>
            </a:br>
            <a:r>
              <a:rPr lang="en" sz="1600" u="sng">
                <a:solidFill>
                  <a:schemeClr val="hlink"/>
                </a:solidFill>
                <a:latin typeface="Roboto"/>
                <a:ea typeface="Roboto"/>
                <a:cs typeface="Roboto"/>
                <a:sym typeface="Roboto"/>
                <a:hlinkClick r:id="rId4"/>
              </a:rPr>
              <a:t>h</a:t>
            </a:r>
            <a:r>
              <a:rPr lang="en" sz="1600" u="sng">
                <a:solidFill>
                  <a:schemeClr val="hlink"/>
                </a:solidFill>
                <a:latin typeface="Roboto"/>
                <a:ea typeface="Roboto"/>
                <a:cs typeface="Roboto"/>
                <a:sym typeface="Roboto"/>
                <a:hlinkClick r:id="rId5"/>
              </a:rPr>
              <a:t>ttps://raw.githubusercontent.com/kubernetes-sigs/aws-load-balancer-controller/v2.4.7/docs/install/iam_policy.json</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IAM policy allows it to make calls to AWS APIs on your behalf.</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apply this policy on your AWS account run below command</a:t>
            </a: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aws iam create-policy --policy-name AWSLoadBalancerControllerIAMPolicy --policy-document file://iam_policy.json</a:t>
            </a:r>
            <a:endParaRPr sz="1600">
              <a:solidFill>
                <a:schemeClr val="dk2"/>
              </a:solidFill>
              <a:highlight>
                <a:srgbClr val="FFFF00"/>
              </a:highlight>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Disadvantages of Monolithic Application </a:t>
            </a:r>
            <a:endParaRPr/>
          </a:p>
        </p:txBody>
      </p:sp>
      <p:sp>
        <p:nvSpPr>
          <p:cNvPr id="207" name="Google Shape;207;p33"/>
          <p:cNvSpPr txBox="1"/>
          <p:nvPr/>
        </p:nvSpPr>
        <p:spPr>
          <a:xfrm>
            <a:off x="311700" y="1198525"/>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code base get larger in size with time and hence it’s very difficult to manage.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is very difficult to introduce new technology as it affects the whole application.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single bug in any module can bring down the whole application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is very difficult to scale a single module. One has to scale the whole application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Continuous deployment is extremely difficult. Large monolithic applications are actually an obstacle to frequent deployments. In order to update one component, we have to redeploy the entire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2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393" name="Google Shape;1393;p222"/>
          <p:cNvSpPr txBox="1"/>
          <p:nvPr/>
        </p:nvSpPr>
        <p:spPr>
          <a:xfrm>
            <a:off x="311700" y="1001700"/>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Below command is used to establish the required connection between the EKS cluster and IAM, enabling the ALB Controller to authenticate and perform necessary actions within the AWS environment.</a:t>
            </a: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eksctl utils associate-iam-oidc-provider --region=ap-southeast-2 --cluster=codedecode-eks --approve</a:t>
            </a:r>
            <a:endParaRPr sz="1600">
              <a:solidFill>
                <a:schemeClr val="dk2"/>
              </a:solidFill>
              <a:highlight>
                <a:srgbClr val="FFFF00"/>
              </a:highlight>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highlight>
                <a:srgbClr val="FFFF00"/>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deploying the AWS Load Balancer Controller (ALB Controller) on an Amazon EKS cluster, it requires an IAM OIDC provider to authenticate and authorize actions with AWS services. The ALB Controller uses IAM roles and policies to interact with other AWS services, such as creating and managing Application Load Balancers (ALBs). By associating the IAM OIDC provider with the EKS cluster, it allows the ALB Controller to assume IAM roles and access the necessary resources.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highlight>
                <a:srgbClr val="FFFF00"/>
              </a:highlight>
              <a:latin typeface="Roboto"/>
              <a:ea typeface="Roboto"/>
              <a:cs typeface="Roboto"/>
              <a:sym typeface="Roboto"/>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2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399" name="Google Shape;1399;p223"/>
          <p:cNvSpPr txBox="1"/>
          <p:nvPr/>
        </p:nvSpPr>
        <p:spPr>
          <a:xfrm>
            <a:off x="311700" y="1001700"/>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an IAM role. Create a Kubernetes service account named aws-load-balancer-controller in the kube-system namespace for the AWS Load Balancer Controller and annotate the Kubernetes service account with the name of the IAM role.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 can use eksctl or the AWS CLI and kubectl to create the IAM role and Kubernetes service account.</a:t>
            </a: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eksctl create iamserviceaccount --cluster=my-cluster --namespace=kube-system --name=aws-load-balancer-controller --role-name AmazonEKSLoadBalancerControllerRole --attach-policy-arn=arn:aws:iam::111122223333:policy/AWSLoadBalancerControllerIAMPolicy --approve</a:t>
            </a:r>
            <a:endParaRPr sz="1600">
              <a:solidFill>
                <a:schemeClr val="dk2"/>
              </a:solidFill>
              <a:highlight>
                <a:srgbClr val="FFFF00"/>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Replace my-cluster with the name of your cluster, 111122223333 with your account ID, and then run the command. If your cluster is in the AWS GovCloud (US-East) or AWS GovCloud (US-West) AWS Regions, then replace arn:aws: with arn:aws-us-gov:.</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highlight>
                <a:srgbClr val="FFFF00"/>
              </a:highlight>
              <a:latin typeface="Roboto"/>
              <a:ea typeface="Roboto"/>
              <a:cs typeface="Roboto"/>
              <a:sym typeface="Roboto"/>
            </a:endParaRPr>
          </a:p>
          <a:p>
            <a:pPr indent="0" lvl="0" marL="0" rtl="0" algn="l">
              <a:spcBef>
                <a:spcPts val="0"/>
              </a:spcBef>
              <a:spcAft>
                <a:spcPts val="0"/>
              </a:spcAft>
              <a:buNone/>
            </a:pPr>
            <a:r>
              <a:t/>
            </a:r>
            <a:endParaRPr sz="1600">
              <a:solidFill>
                <a:schemeClr val="dk2"/>
              </a:solidFill>
              <a:highlight>
                <a:srgbClr val="FFFF00"/>
              </a:highlight>
              <a:latin typeface="Roboto"/>
              <a:ea typeface="Roboto"/>
              <a:cs typeface="Roboto"/>
              <a:sym typeface="Roboto"/>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2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405" name="Google Shape;1405;p224"/>
          <p:cNvSpPr txBox="1"/>
          <p:nvPr/>
        </p:nvSpPr>
        <p:spPr>
          <a:xfrm>
            <a:off x="311700" y="1001700"/>
            <a:ext cx="8520600" cy="2647500"/>
          </a:xfrm>
          <a:prstGeom prst="rect">
            <a:avLst/>
          </a:prstGeom>
          <a:noFill/>
          <a:ln cap="flat" cmpd="sng" w="9525">
            <a:solidFill>
              <a:srgbClr val="F7F7F8"/>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Install cert-manager using one of the following methods to inject certificate configuration into the webhooks.</a:t>
            </a: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kubectl apply  --validate=false -f </a:t>
            </a:r>
            <a:r>
              <a:rPr lang="en" sz="1600" u="sng">
                <a:solidFill>
                  <a:schemeClr val="hlink"/>
                </a:solidFill>
                <a:highlight>
                  <a:srgbClr val="FFFF00"/>
                </a:highlight>
                <a:latin typeface="Roboto"/>
                <a:ea typeface="Roboto"/>
                <a:cs typeface="Roboto"/>
                <a:sym typeface="Roboto"/>
                <a:hlinkClick r:id="rId3"/>
              </a:rPr>
              <a:t>https://github.com/jetstack/cert-manager/releases/download/v1.5.4/cert-manager.yaml</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highlight>
                <a:srgbClr val="FFFF00"/>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By applying this manifest file, cert-manager resources, such as Custom Resource Definitions (CRDs) and controllers, will be created in the cluster. These resources enable the management and automation of SSL/TLS certificates within the Kubernetes environment.</a:t>
            </a:r>
            <a:endParaRPr sz="1600">
              <a:solidFill>
                <a:schemeClr val="dk2"/>
              </a:solidFill>
              <a:latin typeface="Roboto"/>
              <a:ea typeface="Roboto"/>
              <a:cs typeface="Roboto"/>
              <a:sym typeface="Roboto"/>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2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411" name="Google Shape;1411;p225"/>
          <p:cNvSpPr txBox="1"/>
          <p:nvPr/>
        </p:nvSpPr>
        <p:spPr>
          <a:xfrm>
            <a:off x="311700" y="789200"/>
            <a:ext cx="8520600" cy="43713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Download the controller specification using below url</a:t>
            </a:r>
            <a:br>
              <a:rPr lang="en" sz="1600">
                <a:solidFill>
                  <a:schemeClr val="dk2"/>
                </a:solidFill>
                <a:latin typeface="Roboto"/>
                <a:ea typeface="Roboto"/>
                <a:cs typeface="Roboto"/>
                <a:sym typeface="Roboto"/>
              </a:rPr>
            </a:br>
            <a:r>
              <a:rPr lang="en" sz="1600" u="sng">
                <a:solidFill>
                  <a:schemeClr val="hlink"/>
                </a:solidFill>
                <a:latin typeface="Roboto"/>
                <a:ea typeface="Roboto"/>
                <a:cs typeface="Roboto"/>
                <a:sym typeface="Roboto"/>
                <a:hlinkClick r:id="rId3"/>
              </a:rPr>
              <a:t>https://github.com/kubernetes-sigs/aws-load-balancer-controller/releases/download/v2.4.7/v2_4_7_full.yaml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you downloaded the v2_4_7_full.yaml file, run the following command to remove the ServiceAccount section in the manifest.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apiVersion: v1</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kind: ServiceAccount</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metadata:</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labels:</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app.kubernetes.io/component: controller</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app.kubernetes.io/name: aws-load-balancer-controller</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name: aws-load-balancer-controller</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namespace: kube-system</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2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417" name="Google Shape;1417;p226"/>
          <p:cNvSpPr txBox="1"/>
          <p:nvPr/>
        </p:nvSpPr>
        <p:spPr>
          <a:xfrm>
            <a:off x="311700" y="789200"/>
            <a:ext cx="8520600" cy="41250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Edit Deployment file using below configurations</a:t>
            </a:r>
            <a:br>
              <a:rPr lang="en" sz="1600">
                <a:solidFill>
                  <a:schemeClr val="dk2"/>
                </a:solidFill>
                <a:latin typeface="Roboto"/>
                <a:ea typeface="Roboto"/>
                <a:cs typeface="Roboto"/>
                <a:sym typeface="Roboto"/>
              </a:rPr>
            </a:b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spec:</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containers:</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 args:</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 --cluster-name=your-cluster-name</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 --ingress-class=alb</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 --aws-vpc-id=vpc-xxxxxxxx</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 --aws-region=region-code</a:t>
            </a:r>
            <a:endParaRPr sz="1600">
              <a:solidFill>
                <a:schemeClr val="dk2"/>
              </a:solidFill>
              <a:highlight>
                <a:srgbClr val="FFFF00"/>
              </a:highlight>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Change image name </a:t>
            </a:r>
            <a:br>
              <a:rPr lang="en" sz="1600">
                <a:solidFill>
                  <a:schemeClr val="dk2"/>
                </a:solidFill>
                <a:latin typeface="Roboto"/>
                <a:ea typeface="Roboto"/>
                <a:cs typeface="Roboto"/>
                <a:sym typeface="Roboto"/>
              </a:rPr>
            </a:b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codedecode25/aws-load-balancer:v2.4.7</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2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423" name="Google Shape;1423;p227"/>
          <p:cNvSpPr txBox="1"/>
          <p:nvPr/>
        </p:nvSpPr>
        <p:spPr>
          <a:xfrm>
            <a:off x="311700" y="789200"/>
            <a:ext cx="8520600" cy="9234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apply the YAML file located at the specified file location.</a:t>
            </a:r>
            <a:br>
              <a:rPr lang="en" sz="1600">
                <a:solidFill>
                  <a:schemeClr val="dk2"/>
                </a:solidFill>
                <a:latin typeface="Roboto"/>
                <a:ea typeface="Roboto"/>
                <a:cs typeface="Roboto"/>
                <a:sym typeface="Roboto"/>
              </a:rPr>
            </a:b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kubectl apply -f v2_4_7_full.yaml</a:t>
            </a:r>
            <a:endParaRPr sz="1600">
              <a:solidFill>
                <a:schemeClr val="dk2"/>
              </a:solidFill>
              <a:highlight>
                <a:srgbClr val="FFFF00"/>
              </a:highlight>
              <a:latin typeface="Roboto"/>
              <a:ea typeface="Roboto"/>
              <a:cs typeface="Roboto"/>
              <a:sym typeface="Roboto"/>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2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Ingress manifest file</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22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Ingress manifest file components</a:t>
            </a:r>
            <a:endParaRPr sz="2200"/>
          </a:p>
        </p:txBody>
      </p:sp>
      <p:sp>
        <p:nvSpPr>
          <p:cNvPr id="1434" name="Google Shape;1434;p229"/>
          <p:cNvSpPr txBox="1"/>
          <p:nvPr/>
        </p:nvSpPr>
        <p:spPr>
          <a:xfrm>
            <a:off x="311700" y="1001700"/>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435" name="Google Shape;1435;p229"/>
          <p:cNvPicPr preferRelativeResize="0"/>
          <p:nvPr/>
        </p:nvPicPr>
        <p:blipFill>
          <a:blip r:embed="rId3">
            <a:alphaModFix/>
          </a:blip>
          <a:stretch>
            <a:fillRect/>
          </a:stretch>
        </p:blipFill>
        <p:spPr>
          <a:xfrm>
            <a:off x="268625" y="789200"/>
            <a:ext cx="8606749" cy="4244075"/>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23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Ingress manifest file components</a:t>
            </a:r>
            <a:endParaRPr sz="2200"/>
          </a:p>
        </p:txBody>
      </p:sp>
      <p:sp>
        <p:nvSpPr>
          <p:cNvPr id="1441" name="Google Shape;1441;p230"/>
          <p:cNvSpPr txBox="1"/>
          <p:nvPr/>
        </p:nvSpPr>
        <p:spPr>
          <a:xfrm>
            <a:off x="311700" y="1001700"/>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442" name="Google Shape;1442;p230"/>
          <p:cNvPicPr preferRelativeResize="0"/>
          <p:nvPr/>
        </p:nvPicPr>
        <p:blipFill>
          <a:blip r:embed="rId3">
            <a:alphaModFix/>
          </a:blip>
          <a:stretch>
            <a:fillRect/>
          </a:stretch>
        </p:blipFill>
        <p:spPr>
          <a:xfrm>
            <a:off x="152400" y="1585200"/>
            <a:ext cx="8839200" cy="3034352"/>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231"/>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Junits for Spring boot App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Microservices</a:t>
            </a:r>
            <a:endParaRPr/>
          </a:p>
        </p:txBody>
      </p:sp>
      <p:sp>
        <p:nvSpPr>
          <p:cNvPr id="213" name="Google Shape;213;p3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23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Junit</a:t>
            </a:r>
            <a:endParaRPr sz="2200"/>
          </a:p>
        </p:txBody>
      </p:sp>
      <p:sp>
        <p:nvSpPr>
          <p:cNvPr id="1453" name="Google Shape;1453;p232"/>
          <p:cNvSpPr txBox="1"/>
          <p:nvPr/>
        </p:nvSpPr>
        <p:spPr>
          <a:xfrm>
            <a:off x="311700" y="789200"/>
            <a:ext cx="8520600" cy="36327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JUnit is a testing framework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helps developers test their code to make sure it works correctly.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Unit Testing: JUnit allows developers to test individual parts of their code to ensure they work as intended.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Code Quality: JUnit helps improve code quality by catching bugs early and ensuring reliability.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Refactoring: JUnit provides a safety net when making changes to existing code, making sure nothing breaks.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23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Best Practices while writing </a:t>
            </a:r>
            <a:r>
              <a:rPr lang="en" sz="2200"/>
              <a:t>Junits</a:t>
            </a:r>
            <a:endParaRPr sz="2200"/>
          </a:p>
        </p:txBody>
      </p:sp>
      <p:sp>
        <p:nvSpPr>
          <p:cNvPr id="1459" name="Google Shape;1459;p233"/>
          <p:cNvSpPr txBox="1"/>
          <p:nvPr/>
        </p:nvSpPr>
        <p:spPr>
          <a:xfrm>
            <a:off x="311700" y="789200"/>
            <a:ext cx="8520600" cy="51102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Naming Convention</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Structure</a:t>
            </a:r>
            <a:r>
              <a:rPr lang="en" sz="1600">
                <a:solidFill>
                  <a:schemeClr val="dk2"/>
                </a:solidFill>
                <a:latin typeface="Roboto"/>
                <a:ea typeface="Roboto"/>
                <a:cs typeface="Roboto"/>
                <a:sym typeface="Roboto"/>
              </a:rPr>
              <a:t>: Follow the </a:t>
            </a:r>
            <a:r>
              <a:rPr b="1" lang="en" sz="1600">
                <a:solidFill>
                  <a:schemeClr val="dk2"/>
                </a:solidFill>
                <a:latin typeface="Roboto"/>
                <a:ea typeface="Roboto"/>
                <a:cs typeface="Roboto"/>
                <a:sym typeface="Roboto"/>
              </a:rPr>
              <a:t>Arrange-Act-Assert (</a:t>
            </a:r>
            <a:r>
              <a:rPr lang="en" sz="1600">
                <a:solidFill>
                  <a:schemeClr val="dk2"/>
                </a:solidFill>
                <a:latin typeface="Roboto"/>
                <a:ea typeface="Roboto"/>
                <a:cs typeface="Roboto"/>
                <a:sym typeface="Roboto"/>
              </a:rPr>
              <a:t>AAA) pattern in your tests. First, set up the necessary test data and objects (Arrange). Then, perform the action being tested (Act). Finally, verify the expected results (Assert).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Independence:</a:t>
            </a:r>
            <a:r>
              <a:rPr lang="en" sz="1600">
                <a:solidFill>
                  <a:schemeClr val="dk2"/>
                </a:solidFill>
                <a:latin typeface="Roboto"/>
                <a:ea typeface="Roboto"/>
                <a:cs typeface="Roboto"/>
                <a:sym typeface="Roboto"/>
              </a:rPr>
              <a:t> Each test should be independent and not rely on the state or outcome of other tests. This ensures that tests can be executed individually without interference.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Coverage</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Data: </a:t>
            </a:r>
            <a:r>
              <a:rPr lang="en" sz="1600">
                <a:solidFill>
                  <a:schemeClr val="dk2"/>
                </a:solidFill>
                <a:latin typeface="Roboto"/>
                <a:ea typeface="Roboto"/>
                <a:cs typeface="Roboto"/>
                <a:sym typeface="Roboto"/>
              </a:rPr>
              <a:t>Use appropriate and representative test data to cover a wide range of scenario</a:t>
            </a:r>
            <a:r>
              <a:rPr lang="en" sz="1600">
                <a:solidFill>
                  <a:schemeClr val="dk2"/>
                </a:solidFill>
                <a:latin typeface="Roboto"/>
                <a:ea typeface="Roboto"/>
                <a:cs typeface="Roboto"/>
                <a:sym typeface="Roboto"/>
              </a:rPr>
              <a:t>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Assertions: </a:t>
            </a:r>
            <a:r>
              <a:rPr lang="en" sz="1600">
                <a:solidFill>
                  <a:schemeClr val="dk2"/>
                </a:solidFill>
                <a:latin typeface="Roboto"/>
                <a:ea typeface="Roboto"/>
                <a:cs typeface="Roboto"/>
                <a:sym typeface="Roboto"/>
              </a:rPr>
              <a:t>Use relevant assertions to verify expected results. JUnit provides various assertion methods (e.g.,assertEquals(), assertTrue()).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23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Mockito in  JUnit?</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465" name="Google Shape;1465;p234"/>
          <p:cNvSpPr txBox="1"/>
          <p:nvPr/>
        </p:nvSpPr>
        <p:spPr>
          <a:xfrm>
            <a:off x="311700" y="789200"/>
            <a:ext cx="8520600" cy="41250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Mockito is a Java-based mocking framework used for unit testing of Java application. Its used in conjunction with other testing frameworks such as JUnit and TestNG. It internally uses Java Reflection API  in order to create mock objects for a given interface. Mock objects are nothing but proxy for actual implementations.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add it to your project add : </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&lt;dependency&gt;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&lt;groupId&gt;org.mockito&lt;/groupId&gt;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&lt;artifactId&gt;mockito-junit-jupiter&lt;/artifactId&gt;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&lt;version&gt;2.19.0&lt;/version&gt;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&lt;scope&gt;test&lt;/scope&gt;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&lt;/dependency&gt;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23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Mocking?</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471" name="Google Shape;1471;p235"/>
          <p:cNvSpPr txBox="1"/>
          <p:nvPr/>
        </p:nvSpPr>
        <p:spPr>
          <a:xfrm>
            <a:off x="311700" y="789200"/>
            <a:ext cx="8520600" cy="56028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Mocking is a process of developing the objects that act as the mock or clone of the real objects. In other words, mocking is a testing technique where mock objects are used instead of real objects for testing purposes. Mock objects provide a specific (dummy) output for a particular (dummy) input passed to it. </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Mocking for unit testing is when you create an object that implements the behavior of a real subsystem in controlled ways. In short, mocks are used as a replacement for a dependency.</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mock objects, you need to understand these key concepts of mocking, i.e., stub, fake, spy, dummy and mock. Some of the unit tests involve only stubs, whereas some involve fake, and mocks.</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method invoked using mocked reference does not execute the actual method body defined in the class file, rather the method behavior is configured using when(...).thenReturn(...) methods.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23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@Mock and @InjectMocks?</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477" name="Google Shape;1477;p236"/>
          <p:cNvSpPr txBox="1"/>
          <p:nvPr/>
        </p:nvSpPr>
        <p:spPr>
          <a:xfrm>
            <a:off x="311700" y="789200"/>
            <a:ext cx="8520600" cy="46176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mockito-based junit tests, @Mock annotation creates mocks and @InjectMocks creates actual objects and injects mocked dependencies into it.</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must define the when(...).thenReturn(...) methods for mock objects whose class methods will be invoked during actual test execution.</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In a junit test, we create objects for the class which need to be tested and its methods to be invoked  using inject mock </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create mocks for the dependencies which will not be present in the test environment and objects are dependent on it to complete the method call.</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23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do you need Mocking at first place?</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483" name="Google Shape;1483;p237"/>
          <p:cNvSpPr txBox="1"/>
          <p:nvPr/>
        </p:nvSpPr>
        <p:spPr>
          <a:xfrm>
            <a:off x="311700" y="789200"/>
            <a:ext cx="8520600" cy="60954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Common targets for mocking are:</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Database connections - Sometimes the database queries can take 10, 20, or more seconds to execute. </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Classes that are slow,</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Classes with side effects like who sends email to clients.</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we want to test a component that depends on the other component, but it is under development. Without mocking, we need to wait for the completion of the required elements for testing.</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Web services / External resource. Connecting to an external resource can take too much time. And can be down which impacts our testing.  Our CI/CD pipeline may break bcz of another web service</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23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Continuous Integration Continuous Deployment</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23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Continuous Integration (CI) ?</a:t>
            </a:r>
            <a:endParaRPr sz="2200"/>
          </a:p>
        </p:txBody>
      </p:sp>
      <p:sp>
        <p:nvSpPr>
          <p:cNvPr id="1494" name="Google Shape;1494;p239"/>
          <p:cNvSpPr txBox="1"/>
          <p:nvPr/>
        </p:nvSpPr>
        <p:spPr>
          <a:xfrm>
            <a:off x="311700" y="789200"/>
            <a:ext cx="8520600" cy="46176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It is a software development practice where developers frequently and automatically integrate their code changes into a shared repository. The main purpose of CI is to catch and resolve integration issues early in the development process, promoting collaboration, faster feedback, and code readiness for deployment.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Scenario: A team of developers is working on a web application project with multiple features and modules. Each developer is assigned to work on a different module. They need to collaborate and ensure that their code integrates smoothly and doesn't break the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With CI:</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Each developer commits their changes to the shared repository frequently.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CI server automatically triggers a build process whenever a new commit is detected.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24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t>
            </a:r>
            <a:r>
              <a:rPr lang="en" sz="2200"/>
              <a:t>Continuous</a:t>
            </a:r>
            <a:r>
              <a:rPr lang="en" sz="2200"/>
              <a:t> Integration (CI) ?</a:t>
            </a:r>
            <a:endParaRPr sz="2200"/>
          </a:p>
        </p:txBody>
      </p:sp>
      <p:sp>
        <p:nvSpPr>
          <p:cNvPr id="1500" name="Google Shape;1500;p240"/>
          <p:cNvSpPr txBox="1"/>
          <p:nvPr/>
        </p:nvSpPr>
        <p:spPr>
          <a:xfrm>
            <a:off x="311700" y="789200"/>
            <a:ext cx="8520600" cy="41250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build process compiles the code, runs automated tests, and performs static code analysis.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any issues are found, such as failing tests or code quality violations, the CI server immediately notifies the developers.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Developers can quickly identify the cause of the issue and fix it since they committed their changes recently.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Once the issues are resolved, the CI server rebuilds and retests the application, ensuring that the integration is successful.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team can confidently release the application, knowing that it has gone through a rigorous integration process.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24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t>
            </a:r>
            <a:r>
              <a:rPr lang="en" sz="2200"/>
              <a:t>Continuous</a:t>
            </a:r>
            <a:r>
              <a:rPr lang="en" sz="2200"/>
              <a:t> Deployment (CD) ?</a:t>
            </a:r>
            <a:endParaRPr sz="2200"/>
          </a:p>
        </p:txBody>
      </p:sp>
      <p:sp>
        <p:nvSpPr>
          <p:cNvPr id="1506" name="Google Shape;1506;p241"/>
          <p:cNvSpPr txBox="1"/>
          <p:nvPr/>
        </p:nvSpPr>
        <p:spPr>
          <a:xfrm>
            <a:off x="311700" y="789200"/>
            <a:ext cx="8520600" cy="46176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spcBef>
                <a:spcPts val="0"/>
              </a:spcBef>
              <a:spcAft>
                <a:spcPts val="0"/>
              </a:spcAft>
              <a:buNone/>
            </a:pPr>
            <a:r>
              <a:rPr lang="en" sz="1600">
                <a:solidFill>
                  <a:schemeClr val="dk2"/>
                </a:solidFill>
                <a:latin typeface="Roboto"/>
                <a:ea typeface="Roboto"/>
                <a:cs typeface="Roboto"/>
                <a:sym typeface="Roboto"/>
              </a:rPr>
              <a:t>Continuous Deployment (CD) is a software development practice that involves automatically deploying code changes to production environments after passing through the CI process. Here are the key points explaining the concept and benefits of continuous deployment: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CD helps developers in the following ways: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Faster Time to Market</a:t>
            </a:r>
            <a:r>
              <a:rPr lang="en" sz="1600">
                <a:solidFill>
                  <a:schemeClr val="dk2"/>
                </a:solidFill>
                <a:latin typeface="Roboto"/>
                <a:ea typeface="Roboto"/>
                <a:cs typeface="Roboto"/>
                <a:sym typeface="Roboto"/>
              </a:rPr>
              <a:t>: CD automates the deployment process, allowing developers to release their code changes more frequently. This reduces the time between feature development and deployment, enabling faster delivery of new features and bug fixes to end-users.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Reduced Deployment Errors:</a:t>
            </a:r>
            <a:r>
              <a:rPr lang="en" sz="1600">
                <a:solidFill>
                  <a:schemeClr val="dk2"/>
                </a:solidFill>
                <a:latin typeface="Roboto"/>
                <a:ea typeface="Roboto"/>
                <a:cs typeface="Roboto"/>
                <a:sym typeface="Roboto"/>
              </a:rPr>
              <a:t> CD ensures that deployments are performed consistently and in a standardized manner. By automating the process, it minimizes the risk of human errors that can occur during manual deployments. This leads to more reliable and error-free deployments.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Microservices ? </a:t>
            </a:r>
            <a:endParaRPr/>
          </a:p>
        </p:txBody>
      </p:sp>
      <p:sp>
        <p:nvSpPr>
          <p:cNvPr id="219" name="Google Shape;219;p35"/>
          <p:cNvSpPr txBox="1"/>
          <p:nvPr/>
        </p:nvSpPr>
        <p:spPr>
          <a:xfrm>
            <a:off x="311700" y="11985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While Monolith Application works a single component, a Microservice Architecture breaks it down to independent standalone small applications, each serving one particular requirement.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Example, we can divide the whole monolithic </a:t>
            </a:r>
            <a:r>
              <a:rPr lang="en" sz="1600">
                <a:solidFill>
                  <a:schemeClr val="dk2"/>
                </a:solidFill>
                <a:latin typeface="Roboto"/>
                <a:ea typeface="Roboto"/>
                <a:cs typeface="Roboto"/>
                <a:sym typeface="Roboto"/>
              </a:rPr>
              <a:t>application</a:t>
            </a:r>
            <a:r>
              <a:rPr lang="en" sz="1600">
                <a:solidFill>
                  <a:schemeClr val="dk2"/>
                </a:solidFill>
                <a:latin typeface="Roboto"/>
                <a:ea typeface="Roboto"/>
                <a:cs typeface="Roboto"/>
                <a:sym typeface="Roboto"/>
              </a:rPr>
              <a:t> of food delivery app in to following microservices.</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Restaurant</a:t>
            </a:r>
            <a:r>
              <a:rPr lang="en" sz="1600">
                <a:solidFill>
                  <a:schemeClr val="dk2"/>
                </a:solidFill>
                <a:latin typeface="Roboto"/>
                <a:ea typeface="Roboto"/>
                <a:cs typeface="Roboto"/>
                <a:sym typeface="Roboto"/>
              </a:rPr>
              <a:t> Listing service</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Food catalogue service</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Order service</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User service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Within this microservice architecture, the entire functionality is split in independent deployable module which communicate with each other through API’s(RESTful web services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24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Continuous Deployment (CD) ?</a:t>
            </a:r>
            <a:endParaRPr sz="2200"/>
          </a:p>
        </p:txBody>
      </p:sp>
      <p:sp>
        <p:nvSpPr>
          <p:cNvPr id="1512" name="Google Shape;1512;p242"/>
          <p:cNvSpPr txBox="1"/>
          <p:nvPr/>
        </p:nvSpPr>
        <p:spPr>
          <a:xfrm>
            <a:off x="311700" y="789200"/>
            <a:ext cx="8520600" cy="41250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Rapid Feedback Loop:</a:t>
            </a:r>
            <a:r>
              <a:rPr lang="en" sz="1600">
                <a:solidFill>
                  <a:schemeClr val="dk2"/>
                </a:solidFill>
                <a:latin typeface="Roboto"/>
                <a:ea typeface="Roboto"/>
                <a:cs typeface="Roboto"/>
                <a:sym typeface="Roboto"/>
              </a:rPr>
              <a:t> CD facilitates a shorter feedback loop by automatically deploying changes to production environments. This allows developers to gather feedback from users and stakeholders more quickly, enabling them to iterate on the software and make necessary improvements faster.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Continuous Integration with Deployment</a:t>
            </a:r>
            <a:r>
              <a:rPr lang="en" sz="1600">
                <a:solidFill>
                  <a:schemeClr val="dk2"/>
                </a:solidFill>
                <a:latin typeface="Roboto"/>
                <a:ea typeface="Roboto"/>
                <a:cs typeface="Roboto"/>
                <a:sym typeface="Roboto"/>
              </a:rPr>
              <a:t>: CD works hand in hand with Continuous Integration (CI) by automating the deployment of code changes that have passed the CI process. This ensures that tested and validated code is promptly deployed, maintaining a seamless workflow from development to production.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Increased Efficiency:</a:t>
            </a:r>
            <a:r>
              <a:rPr lang="en" sz="1600">
                <a:solidFill>
                  <a:schemeClr val="dk2"/>
                </a:solidFill>
                <a:latin typeface="Roboto"/>
                <a:ea typeface="Roboto"/>
                <a:cs typeface="Roboto"/>
                <a:sym typeface="Roboto"/>
              </a:rPr>
              <a:t> CD streamlines the deployment process by automating repetitive and manual tasks. Developers can focus more on writing code and implementing new features instead of spending time on complex deployment procedures. This leads to increased productivity and efficiency within the development team.</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24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Sonarqube</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4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Sonarqube</a:t>
            </a:r>
            <a:endParaRPr sz="2200"/>
          </a:p>
        </p:txBody>
      </p:sp>
      <p:sp>
        <p:nvSpPr>
          <p:cNvPr id="1523" name="Google Shape;1523;p244"/>
          <p:cNvSpPr txBox="1"/>
          <p:nvPr/>
        </p:nvSpPr>
        <p:spPr>
          <a:xfrm>
            <a:off x="311700" y="696525"/>
            <a:ext cx="8520600" cy="43713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SonarQube is a popular static code analysis tool used in software development projects, including Spring Boot Java projects. It helps developers improve the quality of their code by identifying potential bugs, security vulnerabilities, and code smells (code that is poorly written or structured). SonarQube provides detailed feedback and metrics to help developers understand the state of their codebase and make necessary improvements.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Analyzes code quality: It checks your code against predefined rules to identify bugs, security vulnerabilities, and poor code structure.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Improves code maintainability: It helps find code smells that make code harder to maintain, allowing you to write cleaner and more understandable code.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Enhances security: It identifies common security risks like SQL injection and XSS attacks, making your application more secure.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Supports CI/CD: It seamlessly integrates with your development pipeline to analyze code on each build, catching issues early on.</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Facilitates team collaboration: It provides a centralized platform for code analysis, enabling team members to share insights and make informed decisions.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4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Install Sonar as docker container</a:t>
            </a:r>
            <a:endParaRPr sz="2200"/>
          </a:p>
        </p:txBody>
      </p:sp>
      <p:sp>
        <p:nvSpPr>
          <p:cNvPr id="1529" name="Google Shape;1529;p245"/>
          <p:cNvSpPr txBox="1"/>
          <p:nvPr/>
        </p:nvSpPr>
        <p:spPr>
          <a:xfrm>
            <a:off x="311700" y="696525"/>
            <a:ext cx="8520600" cy="31401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Make sure docker is up and running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Run the below command </a:t>
            </a:r>
            <a:br>
              <a:rPr lang="en" sz="1600">
                <a:solidFill>
                  <a:schemeClr val="dk2"/>
                </a:solidFill>
                <a:latin typeface="Roboto"/>
                <a:ea typeface="Roboto"/>
                <a:cs typeface="Roboto"/>
                <a:sym typeface="Roboto"/>
              </a:rPr>
            </a:br>
            <a:r>
              <a:rPr lang="en" sz="1600">
                <a:solidFill>
                  <a:schemeClr val="dk2"/>
                </a:solidFill>
                <a:latin typeface="Roboto"/>
                <a:ea typeface="Roboto"/>
                <a:cs typeface="Roboto"/>
                <a:sym typeface="Roboto"/>
              </a:rPr>
              <a:t>docker run -d -p 9000:9000 --name sonarqube sonarqube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Wait for SonarQube to start: It may take a few minutes for SonarQube to start up fully. You can check the container logs with the following command to verify:</a:t>
            </a:r>
            <a:br>
              <a:rPr lang="en" sz="1600">
                <a:solidFill>
                  <a:schemeClr val="dk2"/>
                </a:solidFill>
                <a:latin typeface="Roboto"/>
                <a:ea typeface="Roboto"/>
                <a:cs typeface="Roboto"/>
                <a:sym typeface="Roboto"/>
              </a:rPr>
            </a:br>
            <a:r>
              <a:rPr lang="en" sz="1600">
                <a:solidFill>
                  <a:schemeClr val="dk2"/>
                </a:solidFill>
                <a:latin typeface="Roboto"/>
                <a:ea typeface="Roboto"/>
                <a:cs typeface="Roboto"/>
                <a:sym typeface="Roboto"/>
              </a:rPr>
              <a:t>docker logs -f sonarqube</a:t>
            </a:r>
            <a:br>
              <a:rPr lang="en" sz="1600">
                <a:solidFill>
                  <a:schemeClr val="dk2"/>
                </a:solidFill>
                <a:latin typeface="Roboto"/>
                <a:ea typeface="Roboto"/>
                <a:cs typeface="Roboto"/>
                <a:sym typeface="Roboto"/>
              </a:rPr>
            </a:b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Access SonarQube web interface: Open your web browser and navigate to http://localhost:9000 to access the SonarQube web interface. You should see the SonarQube dashboard.</a:t>
            </a:r>
            <a:endParaRPr sz="1600">
              <a:solidFill>
                <a:schemeClr val="dk2"/>
              </a:solidFill>
              <a:latin typeface="Roboto"/>
              <a:ea typeface="Roboto"/>
              <a:cs typeface="Roboto"/>
              <a:sym typeface="Roboto"/>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246"/>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Sonar dependencies in Microservices</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24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Add below dependencies in Microservices</a:t>
            </a:r>
            <a:endParaRPr sz="2200"/>
          </a:p>
        </p:txBody>
      </p:sp>
      <p:sp>
        <p:nvSpPr>
          <p:cNvPr id="1540" name="Google Shape;1540;p247"/>
          <p:cNvSpPr txBox="1"/>
          <p:nvPr/>
        </p:nvSpPr>
        <p:spPr>
          <a:xfrm>
            <a:off x="311700" y="696525"/>
            <a:ext cx="8520600" cy="47640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org.apache.maven.plugins</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maven-compiler-plugin</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configuration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source</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1.8</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source</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target</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1.8</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target</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annotationProcessorPaths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path</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org.projectlombok</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lombok</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1.18.26</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path</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path</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org.mapstruct</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mapstruct-processor</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1.4.2.Final</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path</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annotationProcessorPaths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configuration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org.sonarsource.scanner.maven</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sonar-maven-plugin</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3.8.0.2131</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00">
              <a:highlight>
                <a:srgbClr val="EFEFEF"/>
              </a:highlight>
              <a:latin typeface="Courier New"/>
              <a:ea typeface="Courier New"/>
              <a:cs typeface="Courier New"/>
              <a:sym typeface="Courier New"/>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24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Add below dependencies in Microservices</a:t>
            </a:r>
            <a:endParaRPr sz="2200"/>
          </a:p>
        </p:txBody>
      </p:sp>
      <p:sp>
        <p:nvSpPr>
          <p:cNvPr id="1546" name="Google Shape;1546;p248"/>
          <p:cNvSpPr txBox="1"/>
          <p:nvPr/>
        </p:nvSpPr>
        <p:spPr>
          <a:xfrm>
            <a:off x="311700" y="696525"/>
            <a:ext cx="8520600" cy="41622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8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org.jacoco</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jacoco-maven-plugin</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0.8.8</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prepare-agent</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prepare-agent</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report</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report</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4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Also add below exclusion in properties</a:t>
            </a:r>
            <a:endParaRPr sz="2200"/>
          </a:p>
        </p:txBody>
      </p:sp>
      <p:sp>
        <p:nvSpPr>
          <p:cNvPr id="1552" name="Google Shape;1552;p249"/>
          <p:cNvSpPr txBox="1"/>
          <p:nvPr/>
        </p:nvSpPr>
        <p:spPr>
          <a:xfrm>
            <a:off x="311700" y="990000"/>
            <a:ext cx="8520600" cy="22518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highlight>
                  <a:srgbClr val="EFEFEF"/>
                </a:highlight>
                <a:latin typeface="Courier New"/>
                <a:ea typeface="Courier New"/>
                <a:cs typeface="Courier New"/>
                <a:sym typeface="Courier New"/>
              </a:rPr>
              <a:t>&lt;</a:t>
            </a:r>
            <a:r>
              <a:rPr b="1" lang="en" sz="1700">
                <a:solidFill>
                  <a:srgbClr val="000080"/>
                </a:solidFill>
                <a:highlight>
                  <a:srgbClr val="EFEFEF"/>
                </a:highlight>
                <a:latin typeface="Courier New"/>
                <a:ea typeface="Courier New"/>
                <a:cs typeface="Courier New"/>
                <a:sym typeface="Courier New"/>
              </a:rPr>
              <a:t>sonar.exclusions</a:t>
            </a:r>
            <a:r>
              <a:rPr lang="en" sz="1700">
                <a:highlight>
                  <a:srgbClr val="EFEFEF"/>
                </a:highlight>
                <a:latin typeface="Courier New"/>
                <a:ea typeface="Courier New"/>
                <a:cs typeface="Courier New"/>
                <a:sym typeface="Courier New"/>
              </a:rPr>
              <a:t>&gt;</a:t>
            </a:r>
            <a:r>
              <a:rPr lang="en" sz="1700">
                <a:highlight>
                  <a:srgbClr val="FFFFFF"/>
                </a:highlight>
                <a:latin typeface="Courier New"/>
                <a:ea typeface="Courier New"/>
                <a:cs typeface="Courier New"/>
                <a:sym typeface="Courier New"/>
              </a:rPr>
              <a:t>**/com/codeddecode/restaurantlisting/RestaurantListingApplication.java,</a:t>
            </a:r>
            <a:endParaRPr sz="1700">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highlight>
                  <a:srgbClr val="FFFFFF"/>
                </a:highlight>
                <a:latin typeface="Courier New"/>
                <a:ea typeface="Courier New"/>
                <a:cs typeface="Courier New"/>
                <a:sym typeface="Courier New"/>
              </a:rPr>
              <a:t>**/com/codeddecode/restaurantlisting/repo/**,</a:t>
            </a:r>
            <a:endParaRPr sz="1700">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highlight>
                  <a:srgbClr val="FFFFFF"/>
                </a:highlight>
                <a:latin typeface="Courier New"/>
                <a:ea typeface="Courier New"/>
                <a:cs typeface="Courier New"/>
                <a:sym typeface="Courier New"/>
              </a:rPr>
              <a:t>**/com/codeddecode/restaurantlisting/dto/** ,</a:t>
            </a:r>
            <a:endParaRPr sz="1700">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highlight>
                  <a:srgbClr val="FFFFFF"/>
                </a:highlight>
                <a:latin typeface="Courier New"/>
                <a:ea typeface="Courier New"/>
                <a:cs typeface="Courier New"/>
                <a:sym typeface="Courier New"/>
              </a:rPr>
              <a:t>**/*/com/codeddecode/restaurantlisting/entity/**/*</a:t>
            </a:r>
            <a:endParaRPr sz="1700">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highlight>
                  <a:srgbClr val="EFEFEF"/>
                </a:highlight>
                <a:latin typeface="Courier New"/>
                <a:ea typeface="Courier New"/>
                <a:cs typeface="Courier New"/>
                <a:sym typeface="Courier New"/>
              </a:rPr>
              <a:t>&lt;/</a:t>
            </a:r>
            <a:r>
              <a:rPr b="1" lang="en" sz="1700">
                <a:solidFill>
                  <a:srgbClr val="000080"/>
                </a:solidFill>
                <a:highlight>
                  <a:srgbClr val="EFEFEF"/>
                </a:highlight>
                <a:latin typeface="Courier New"/>
                <a:ea typeface="Courier New"/>
                <a:cs typeface="Courier New"/>
                <a:sym typeface="Courier New"/>
              </a:rPr>
              <a:t>sonar.exclusions</a:t>
            </a:r>
            <a:r>
              <a:rPr lang="en" sz="1700">
                <a:highlight>
                  <a:srgbClr val="EFEFEF"/>
                </a:highlight>
                <a:latin typeface="Courier New"/>
                <a:ea typeface="Courier New"/>
                <a:cs typeface="Courier New"/>
                <a:sym typeface="Courier New"/>
              </a:rPr>
              <a:t>&gt;</a:t>
            </a:r>
            <a:endParaRPr sz="17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700">
              <a:highlight>
                <a:srgbClr val="EFEFEF"/>
              </a:highlight>
              <a:latin typeface="Courier New"/>
              <a:ea typeface="Courier New"/>
              <a:cs typeface="Courier New"/>
              <a:sym typeface="Courier New"/>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25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Sonar Coverage </a:t>
            </a:r>
            <a:r>
              <a:rPr lang="en" sz="2200"/>
              <a:t>maven</a:t>
            </a:r>
            <a:r>
              <a:rPr lang="en" sz="2200"/>
              <a:t> command</a:t>
            </a:r>
            <a:endParaRPr sz="2200"/>
          </a:p>
        </p:txBody>
      </p:sp>
      <p:sp>
        <p:nvSpPr>
          <p:cNvPr id="1558" name="Google Shape;1558;p250"/>
          <p:cNvSpPr txBox="1"/>
          <p:nvPr/>
        </p:nvSpPr>
        <p:spPr>
          <a:xfrm>
            <a:off x="311700" y="990000"/>
            <a:ext cx="8520600" cy="40575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highlight>
                  <a:srgbClr val="FFFF00"/>
                </a:highlight>
              </a:rPr>
              <a:t>mvn clean org.jacoco:jacoco-maven-plugin:prepare-agent install sonar:sonar -Dsonar.host.url=http://localhost:9000/ -Dsonar.login=squ_a44ef243148d9f75cb3248851df2d555d5342ee2</a:t>
            </a:r>
            <a:endParaRPr sz="1700">
              <a:highlight>
                <a:srgbClr val="FFFF00"/>
              </a:highlight>
            </a:endParaRPr>
          </a:p>
          <a:p>
            <a:pPr indent="0" lvl="0" marL="4572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clean: Cleans the project by deleting any build artifacts from previous builds.</a:t>
            </a:r>
            <a:endParaRPr sz="1700"/>
          </a:p>
          <a:p>
            <a:pPr indent="0" lvl="0" marL="4572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org.jacoco:jacoco-maven-plugin:prepare-agent: Configures the JaCoCo Maven plugin to prepare code coverage analysis.</a:t>
            </a:r>
            <a:endParaRPr sz="1700"/>
          </a:p>
          <a:p>
            <a:pPr indent="0" lvl="0" marL="4572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install: Compiles the source code, runs tests, and packages the application.</a:t>
            </a:r>
            <a:endParaRPr sz="1700"/>
          </a:p>
          <a:p>
            <a:pPr indent="0" lvl="0" marL="4572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sonar:sonar: Analyzes the project and sends the analysis report to a SonarQube server.</a:t>
            </a:r>
            <a:endParaRPr sz="1700"/>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25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Sonar Coverage maven command</a:t>
            </a:r>
            <a:endParaRPr sz="2200"/>
          </a:p>
        </p:txBody>
      </p:sp>
      <p:sp>
        <p:nvSpPr>
          <p:cNvPr id="1564" name="Google Shape;1564;p251"/>
          <p:cNvSpPr txBox="1"/>
          <p:nvPr/>
        </p:nvSpPr>
        <p:spPr>
          <a:xfrm>
            <a:off x="311700" y="990000"/>
            <a:ext cx="8520600" cy="31545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The command also includes the following parameters:</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-Dsonar.host.url=http://localhost:9000/: Specifies the URL of the SonarQube server where the analysis report will be sent. In this case, it's set to http://localhost:9000/, assuming the SonarQube server is running locally on port 9000.</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-Dsonar.login=squ_a44ef243148d9f75cb3248851df2d555d5342ee2: Provides the SonarQube user token or authentication token to authorize the analysis request.</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Advantages of Microservices</a:t>
            </a:r>
            <a:endParaRPr/>
          </a:p>
        </p:txBody>
      </p:sp>
      <p:sp>
        <p:nvSpPr>
          <p:cNvPr id="225" name="Google Shape;225;p36"/>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25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CI using Jenkins</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25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Jenkins ?</a:t>
            </a:r>
            <a:endParaRPr sz="2200"/>
          </a:p>
        </p:txBody>
      </p:sp>
      <p:sp>
        <p:nvSpPr>
          <p:cNvPr id="1575" name="Google Shape;1575;p253"/>
          <p:cNvSpPr txBox="1"/>
          <p:nvPr/>
        </p:nvSpPr>
        <p:spPr>
          <a:xfrm>
            <a:off x="311700" y="789200"/>
            <a:ext cx="8520600" cy="51102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Jenkins is a popular open-source automation tool that helps automate various tasks in the software development process, particularly in the context of Continuous Integration (CI). Here's a simple and concise explanation of Jenkins and its usefulness in CI:</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Automation: Jenkins automates repetitive tasks involved in building, testing, and deploying software applications.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Continuous Integration (CI): Jenkins is widely used for CI, where it automatically builds and tests code changes as they are committed to a version control system like Git.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Triggering Builds: Jenkins monitors the code repository and triggers builds whenever new code changes are detected, ensuring that the latest changes are integrated and tested.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Build and Test Automation: Jenkins compiles the code, runs automated tests, and generates reports, helping identify any issues or errors in the codebase early in the development process.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25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Jenkins ?</a:t>
            </a:r>
            <a:endParaRPr sz="2200"/>
          </a:p>
        </p:txBody>
      </p:sp>
      <p:sp>
        <p:nvSpPr>
          <p:cNvPr id="1581" name="Google Shape;1581;p254"/>
          <p:cNvSpPr txBox="1"/>
          <p:nvPr/>
        </p:nvSpPr>
        <p:spPr>
          <a:xfrm>
            <a:off x="249900" y="665625"/>
            <a:ext cx="8520600" cy="4756200"/>
          </a:xfrm>
          <a:prstGeom prst="rect">
            <a:avLst/>
          </a:prstGeom>
          <a:solidFill>
            <a:schemeClr val="lt1"/>
          </a:solidFill>
          <a:ln>
            <a:noFill/>
          </a:ln>
        </p:spPr>
        <p:txBody>
          <a:bodyPr anchorCtr="0" anchor="t" bIns="91425" lIns="91425" spcFirstLastPara="1" rIns="91425" wrap="square" tIns="91425">
            <a:spAutoFit/>
          </a:bodyPr>
          <a:lstStyle/>
          <a:p>
            <a:pPr indent="-330200" lvl="0" marL="457200" rtl="0" algn="l">
              <a:lnSpc>
                <a:spcPct val="12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Feedback and Notifications: Jenkins provides immediate feedback on the build and test results, notifying developers about the status of their code changes and any errors that need attention.</a:t>
            </a:r>
            <a:endParaRPr sz="1600">
              <a:solidFill>
                <a:schemeClr val="dk2"/>
              </a:solidFill>
              <a:latin typeface="Roboto"/>
              <a:ea typeface="Roboto"/>
              <a:cs typeface="Roboto"/>
              <a:sym typeface="Roboto"/>
            </a:endParaRPr>
          </a:p>
          <a:p>
            <a:pPr indent="0" lvl="0" marL="457200" rtl="0" algn="l">
              <a:lnSpc>
                <a:spcPct val="115000"/>
              </a:lnSpc>
              <a:spcBef>
                <a:spcPts val="0"/>
              </a:spcBef>
              <a:spcAft>
                <a:spcPts val="0"/>
              </a:spcAft>
              <a:buNone/>
            </a:pPr>
            <a:r>
              <a:t/>
            </a:r>
            <a:endParaRPr sz="1100"/>
          </a:p>
          <a:p>
            <a:pPr indent="-330200" lvl="0" marL="457200" rtl="0" algn="l">
              <a:lnSpc>
                <a:spcPct val="12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Integration with Tools: Jenkins offers a vast ecosystem of plugins that integrate with various tools, such as source code management systems, build tools, testing frameworks, and deployment platforms.</a:t>
            </a:r>
            <a:endParaRPr sz="1600">
              <a:solidFill>
                <a:schemeClr val="dk2"/>
              </a:solidFill>
              <a:latin typeface="Roboto"/>
              <a:ea typeface="Roboto"/>
              <a:cs typeface="Roboto"/>
              <a:sym typeface="Roboto"/>
            </a:endParaRPr>
          </a:p>
          <a:p>
            <a:pPr indent="0" lvl="0" marL="457200" rtl="0" algn="l">
              <a:lnSpc>
                <a:spcPct val="115000"/>
              </a:lnSpc>
              <a:spcBef>
                <a:spcPts val="0"/>
              </a:spcBef>
              <a:spcAft>
                <a:spcPts val="0"/>
              </a:spcAft>
              <a:buNone/>
            </a:pPr>
            <a:r>
              <a:t/>
            </a:r>
            <a:endParaRPr sz="1100"/>
          </a:p>
          <a:p>
            <a:pPr indent="-330200" lvl="0" marL="457200" rtl="0" algn="l">
              <a:lnSpc>
                <a:spcPct val="12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Scalability and Flexibility: Jenkins can be scaled to handle projects of different sizes and customized to fit specific development workflows and requirements.</a:t>
            </a:r>
            <a:endParaRPr sz="1600">
              <a:solidFill>
                <a:schemeClr val="dk2"/>
              </a:solidFill>
              <a:latin typeface="Roboto"/>
              <a:ea typeface="Roboto"/>
              <a:cs typeface="Roboto"/>
              <a:sym typeface="Roboto"/>
            </a:endParaRPr>
          </a:p>
          <a:p>
            <a:pPr indent="0" lvl="0" marL="457200" rtl="0" algn="l">
              <a:lnSpc>
                <a:spcPct val="115000"/>
              </a:lnSpc>
              <a:spcBef>
                <a:spcPts val="0"/>
              </a:spcBef>
              <a:spcAft>
                <a:spcPts val="0"/>
              </a:spcAft>
              <a:buNone/>
            </a:pPr>
            <a:r>
              <a:t/>
            </a:r>
            <a:endParaRPr sz="1100"/>
          </a:p>
          <a:p>
            <a:pPr indent="-330200" lvl="0" marL="457200" rtl="0" algn="l">
              <a:lnSpc>
                <a:spcPct val="12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Time and Efficiency: By automating repetitive tasks, Jenkins saves time for developers, allowing them to focus on writing code and addressing critical issues.</a:t>
            </a:r>
            <a:endParaRPr sz="1600">
              <a:solidFill>
                <a:schemeClr val="dk2"/>
              </a:solidFill>
              <a:latin typeface="Roboto"/>
              <a:ea typeface="Roboto"/>
              <a:cs typeface="Roboto"/>
              <a:sym typeface="Roboto"/>
            </a:endParaRPr>
          </a:p>
          <a:p>
            <a:pPr indent="0" lvl="0" marL="457200" rtl="0" algn="l">
              <a:lnSpc>
                <a:spcPct val="115000"/>
              </a:lnSpc>
              <a:spcBef>
                <a:spcPts val="0"/>
              </a:spcBef>
              <a:spcAft>
                <a:spcPts val="0"/>
              </a:spcAft>
              <a:buNone/>
            </a:pPr>
            <a:r>
              <a:t/>
            </a:r>
            <a:endParaRPr sz="1100"/>
          </a:p>
          <a:p>
            <a:pPr indent="-330200" lvl="0" marL="457200" rtl="0" algn="l">
              <a:lnSpc>
                <a:spcPct val="12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Code Quality: Jenkins promotes code quality by running tests and providing immediate feedback, enabling developers to catch bugs early and ensure the stability of the codebase.</a:t>
            </a:r>
            <a:endParaRPr sz="1600">
              <a:solidFill>
                <a:schemeClr val="dk2"/>
              </a:solidFill>
              <a:latin typeface="Roboto"/>
              <a:ea typeface="Roboto"/>
              <a:cs typeface="Roboto"/>
              <a:sym typeface="Roboto"/>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25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Jenkins File</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25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Jenkins file</a:t>
            </a:r>
            <a:endParaRPr sz="2200"/>
          </a:p>
        </p:txBody>
      </p:sp>
      <p:sp>
        <p:nvSpPr>
          <p:cNvPr id="1592" name="Google Shape;1592;p256"/>
          <p:cNvSpPr txBox="1"/>
          <p:nvPr/>
        </p:nvSpPr>
        <p:spPr>
          <a:xfrm>
            <a:off x="311700" y="990000"/>
            <a:ext cx="8520600" cy="43584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pipeline</a:t>
            </a:r>
            <a:r>
              <a:rPr lang="en" sz="1700"/>
              <a:t>: This keyword indicates the beginning of a Jenkins pipeline.</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agent </a:t>
            </a:r>
            <a:r>
              <a:rPr lang="en" sz="1700"/>
              <a:t>any: Specifies that the pipeline can run on any available agent in the Jenkins environment.</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environment</a:t>
            </a:r>
            <a:r>
              <a:rPr lang="en" sz="1700"/>
              <a:t>: Defines environment variables that can be used throughout the pipeline. In this case, DOCKERHUB_CREDENTIALS and VERSION are defined.</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tools</a:t>
            </a:r>
            <a:r>
              <a:rPr lang="en" sz="1700"/>
              <a:t>: Allows the use of specific tools within the pipeline. Here, Maven is defined as the tool with the name "Maven".</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stages</a:t>
            </a:r>
            <a:r>
              <a:rPr lang="en" sz="1700"/>
              <a:t>: Contains a collection of stages that represent the different steps of the pipeline.</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25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Jenkins file</a:t>
            </a:r>
            <a:endParaRPr sz="2200"/>
          </a:p>
        </p:txBody>
      </p:sp>
      <p:sp>
        <p:nvSpPr>
          <p:cNvPr id="1598" name="Google Shape;1598;p257"/>
          <p:cNvSpPr txBox="1"/>
          <p:nvPr/>
        </p:nvSpPr>
        <p:spPr>
          <a:xfrm>
            <a:off x="311700" y="990000"/>
            <a:ext cx="8520600" cy="43584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stage</a:t>
            </a:r>
            <a:r>
              <a:rPr lang="en" sz="1700"/>
              <a:t>('Maven Build'): Represents a stage named "Maven Build". This stage runs the Maven build process by executing the command mvn clean package -DskipTests.</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stage('Run Tests'): Executes the command mvn test to run the tests of the project.</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stage('SonarQube Analysis'): Performs SonarQube analysis on the project by executing the command mvn clean org.jacoco:jacoco-maven-plugin:prepare-agent install sonar:sonar with the appropriate SonarQube parameters.</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stage('Check code coverage'): Uses a script block to perform a code coverage check. It retrieves the code coverage percentage from SonarQube using cURL and verifies if it meets a certain coverage threshold. If the coverage is below the threshold, it throws an error.</a:t>
            </a:r>
            <a:endParaRPr sz="1700">
              <a:highlight>
                <a:srgbClr val="FFFF00"/>
              </a:highlight>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25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Jenkins file</a:t>
            </a:r>
            <a:endParaRPr sz="2200"/>
          </a:p>
        </p:txBody>
      </p:sp>
      <p:sp>
        <p:nvSpPr>
          <p:cNvPr id="1604" name="Google Shape;1604;p258"/>
          <p:cNvSpPr txBox="1"/>
          <p:nvPr/>
        </p:nvSpPr>
        <p:spPr>
          <a:xfrm>
            <a:off x="311700" y="990000"/>
            <a:ext cx="8520600" cy="34557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stage('Cleanup Workspace'): Deletes the workspace directory to clean up the workspace before the next stage.</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stage('Update Image Tag in GitOps'): Checks out a Git repository, updates the image tag in a YAML file, commits the changes, and pushes them to the repository.</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Overall, this pipeline script demonstrates a typical CI/CD process that includes building, testing, code analysis, and deployment tasks.</a:t>
            </a:r>
            <a:endParaRPr sz="1700"/>
          </a:p>
          <a:p>
            <a:pPr indent="0" lvl="0" marL="914400" rtl="0" algn="l">
              <a:lnSpc>
                <a:spcPct val="115000"/>
              </a:lnSpc>
              <a:spcBef>
                <a:spcPts val="0"/>
              </a:spcBef>
              <a:spcAft>
                <a:spcPts val="0"/>
              </a:spcAft>
              <a:buNone/>
            </a:pPr>
            <a:r>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25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Commands for jenkins</a:t>
            </a:r>
            <a:endParaRPr sz="2200"/>
          </a:p>
        </p:txBody>
      </p:sp>
      <p:sp>
        <p:nvSpPr>
          <p:cNvPr id="1610" name="Google Shape;1610;p259"/>
          <p:cNvSpPr txBox="1"/>
          <p:nvPr/>
        </p:nvSpPr>
        <p:spPr>
          <a:xfrm>
            <a:off x="311700" y="837600"/>
            <a:ext cx="8520600" cy="52611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sudo wget -O /etc/yum.repos.d/jenkins.repo https://pkg.jenkins.io/redhat-stable/jenkins.repo:</a:t>
            </a:r>
            <a:r>
              <a:rPr lang="en" sz="1700"/>
              <a:t> This command uses the wget utility to download the Jenkins repository configuration file. The -O option specifies the output file path (/etc/yum.repos.d/jenkins.repo), and the URL specifies the location of the repository file to be downloaded. By saving it in the /etc/yum.repos.d/ directory, it makes the Jenkins repository accessible to the package manager (yum).</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sudo rpm --import https://pkg.jenkins.io/redhat-stable/jenkins.io-2023.key: T</a:t>
            </a:r>
            <a:r>
              <a:rPr lang="en" sz="1700"/>
              <a:t>his command imports the GPG key used to verify the authenticity of the Jenkins packages. The rpm command is used to manage RPM packages, and the --import option specifies that the provided URL is a key file to import.</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26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Commands for jenkins</a:t>
            </a:r>
            <a:endParaRPr sz="2200"/>
          </a:p>
        </p:txBody>
      </p:sp>
      <p:sp>
        <p:nvSpPr>
          <p:cNvPr id="1616" name="Google Shape;1616;p260"/>
          <p:cNvSpPr txBox="1"/>
          <p:nvPr/>
        </p:nvSpPr>
        <p:spPr>
          <a:xfrm>
            <a:off x="311700" y="837600"/>
            <a:ext cx="8520600" cy="52611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sudo yum install jenkins -y: </a:t>
            </a:r>
            <a:r>
              <a:rPr lang="en" sz="1700"/>
              <a:t>This command uses yum to install Jenkins from the newly added repository. The jenkins package is specified as the package to be installed. The -y option automatically answers "yes" to any prompts during the installation process.</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sudo systemctl enable jenkins: </a:t>
            </a:r>
            <a:r>
              <a:rPr lang="en" sz="1700"/>
              <a:t>This command enables the Jenkins service to start automatically on system boot. The systemctl command is used to manage system serv</a:t>
            </a:r>
            <a:r>
              <a:rPr lang="en" sz="1700"/>
              <a:t>i</a:t>
            </a:r>
            <a:r>
              <a:rPr lang="en" sz="1700"/>
              <a:t>ces, and the enable option sets the Jenkins service to be started at boot time.</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sudo systemctl start jenkins</a:t>
            </a:r>
            <a:r>
              <a:rPr lang="en" sz="1700"/>
              <a:t>: This command starts the Jenkins service immediately. The start option is used with systemctl to initiate the service.</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26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Commands for jenkins</a:t>
            </a:r>
            <a:endParaRPr sz="2200"/>
          </a:p>
        </p:txBody>
      </p:sp>
      <p:sp>
        <p:nvSpPr>
          <p:cNvPr id="1622" name="Google Shape;1622;p261"/>
          <p:cNvSpPr txBox="1"/>
          <p:nvPr/>
        </p:nvSpPr>
        <p:spPr>
          <a:xfrm>
            <a:off x="311700" y="837600"/>
            <a:ext cx="8520600" cy="28536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Overall, these commands download the Jenkins repository configuration, import the GPG key, install Jenkins using yum, enable Jenkins to start on system boot, and then start the Jenkins service. After executing these commands, Jenkins should be installed and running on your system, ready for configuration and use as an automation server.</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of Microservices</a:t>
            </a:r>
            <a:endParaRPr/>
          </a:p>
        </p:txBody>
      </p:sp>
      <p:sp>
        <p:nvSpPr>
          <p:cNvPr id="231" name="Google Shape;231;p37"/>
          <p:cNvSpPr txBox="1"/>
          <p:nvPr/>
        </p:nvSpPr>
        <p:spPr>
          <a:xfrm>
            <a:off x="311700" y="1198525"/>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All the services are independent of each other. Therefore testing and deployment is easy as compare to Monolith application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there is bug in one microservice it has an impact only on a particular service and does not affect the entire application. Even if ur Order service is down, you can still see the list of restaurant using restaurant listing service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With microservice architecture, it's easy to build complex applications.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will give flexibility to choose technologies and framework for each microservices independently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26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Argo CD</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26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Argo CD</a:t>
            </a:r>
            <a:endParaRPr sz="2200"/>
          </a:p>
        </p:txBody>
      </p:sp>
      <p:sp>
        <p:nvSpPr>
          <p:cNvPr id="1633" name="Google Shape;1633;p263"/>
          <p:cNvSpPr txBox="1"/>
          <p:nvPr/>
        </p:nvSpPr>
        <p:spPr>
          <a:xfrm>
            <a:off x="311700" y="837600"/>
            <a:ext cx="8520600" cy="40575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Argo CD is an open-source continuous delivery (CD) tool specifically designed for Kubernetes-based applications. It helps developers automate the deployment and management of applications in a Kubernetes cluster.</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If you have a bunch of applications, like websites or web services, that you want to run on a Kubernetes system. Instead of manually setting up and managing everything, which can be time-consuming and prone to errors, you can use Argo CD.</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With Argo CD, you can tell it how you want your applications to be set up and configured using simple files like manifest files.</a:t>
            </a:r>
            <a:endParaRPr sz="1700"/>
          </a:p>
          <a:p>
            <a:pPr indent="0" lvl="0" marL="914400" rtl="0" algn="l">
              <a:lnSpc>
                <a:spcPct val="115000"/>
              </a:lnSpc>
              <a:spcBef>
                <a:spcPts val="0"/>
              </a:spcBef>
              <a:spcAft>
                <a:spcPts val="0"/>
              </a:spcAft>
              <a:buNone/>
            </a:pPr>
            <a:r>
              <a:rPr lang="en" sz="1700"/>
              <a:t>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26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Argo CD</a:t>
            </a:r>
            <a:endParaRPr sz="2200"/>
          </a:p>
        </p:txBody>
      </p:sp>
      <p:sp>
        <p:nvSpPr>
          <p:cNvPr id="1639" name="Google Shape;1639;p264"/>
          <p:cNvSpPr txBox="1"/>
          <p:nvPr/>
        </p:nvSpPr>
        <p:spPr>
          <a:xfrm>
            <a:off x="311700" y="837600"/>
            <a:ext cx="8520600" cy="40575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Argo CD continuously checks if everything is set up correctly based on the Manifest files. If there are any changes or updates to be made, Argo CD automatically applies them to the Kubernetes system. It ensures that your applications are always running as you want them to be, without you having to worry about it.</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Argo CD also helps you roll back to a previous version if something goes wrong. </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In simple terms, Argo CD is like having a reliable assistant that understands your application's needs and takes care of deploying and managing them in a Kubernetes system. It saves you time, reduces errors, and makes sure your applications are always running smoothly.</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26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Delete from AWS </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26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to be delete after project end</a:t>
            </a:r>
            <a:endParaRPr sz="2200"/>
          </a:p>
        </p:txBody>
      </p:sp>
      <p:sp>
        <p:nvSpPr>
          <p:cNvPr id="1650" name="Google Shape;1650;p266"/>
          <p:cNvSpPr txBox="1"/>
          <p:nvPr/>
        </p:nvSpPr>
        <p:spPr>
          <a:xfrm>
            <a:off x="311700" y="837600"/>
            <a:ext cx="8520600" cy="25527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To delete eks cluster use below command</a:t>
            </a:r>
            <a:br>
              <a:rPr lang="en" sz="1700"/>
            </a:br>
            <a:r>
              <a:rPr lang="en" sz="1700"/>
              <a:t>eksctl delete cluster --name aws-eks-cluster --region eu-west-2 </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Delete EC2 instance manually </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Delete AWS RDS manually</a:t>
            </a:r>
            <a:endParaRPr sz="1700"/>
          </a:p>
          <a:p>
            <a:pPr indent="0" lvl="0" marL="914400" rtl="0" algn="l">
              <a:lnSpc>
                <a:spcPct val="115000"/>
              </a:lnSpc>
              <a:spcBef>
                <a:spcPts val="0"/>
              </a:spcBef>
              <a:spcAft>
                <a:spcPts val="0"/>
              </a:spcAft>
              <a:buNone/>
            </a:pPr>
            <a:r>
              <a:rPr lang="en" sz="1700"/>
              <a:t>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 Architecture</a:t>
            </a:r>
            <a:endParaRPr/>
          </a:p>
        </p:txBody>
      </p:sp>
      <p:sp>
        <p:nvSpPr>
          <p:cNvPr id="237" name="Google Shape;237;p38"/>
          <p:cNvSpPr txBox="1"/>
          <p:nvPr/>
        </p:nvSpPr>
        <p:spPr>
          <a:xfrm>
            <a:off x="311700" y="1198525"/>
            <a:ext cx="8520600" cy="677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238" name="Google Shape;238;p38"/>
          <p:cNvPicPr preferRelativeResize="0"/>
          <p:nvPr/>
        </p:nvPicPr>
        <p:blipFill>
          <a:blip r:embed="rId3">
            <a:alphaModFix/>
          </a:blip>
          <a:stretch>
            <a:fillRect/>
          </a:stretch>
        </p:blipFill>
        <p:spPr>
          <a:xfrm>
            <a:off x="680000" y="1142950"/>
            <a:ext cx="7227274" cy="36801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Eureka Server</a:t>
            </a:r>
            <a:endParaRPr/>
          </a:p>
        </p:txBody>
      </p:sp>
      <p:sp>
        <p:nvSpPr>
          <p:cNvPr id="244" name="Google Shape;244;p39"/>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Microservices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Eureka?</a:t>
            </a:r>
            <a:endParaRPr/>
          </a:p>
        </p:txBody>
      </p:sp>
      <p:grpSp>
        <p:nvGrpSpPr>
          <p:cNvPr id="250" name="Google Shape;250;p40"/>
          <p:cNvGrpSpPr/>
          <p:nvPr/>
        </p:nvGrpSpPr>
        <p:grpSpPr>
          <a:xfrm>
            <a:off x="431925" y="1304875"/>
            <a:ext cx="2628925" cy="3416400"/>
            <a:chOff x="431925" y="1304875"/>
            <a:chExt cx="2628925" cy="3416400"/>
          </a:xfrm>
        </p:grpSpPr>
        <p:sp>
          <p:nvSpPr>
            <p:cNvPr id="251" name="Google Shape;251;p40"/>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0"/>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40"/>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Registry</a:t>
            </a:r>
            <a:endParaRPr>
              <a:solidFill>
                <a:schemeClr val="lt1"/>
              </a:solidFill>
            </a:endParaRPr>
          </a:p>
        </p:txBody>
      </p:sp>
      <p:sp>
        <p:nvSpPr>
          <p:cNvPr id="254" name="Google Shape;254;p40"/>
          <p:cNvSpPr txBox="1"/>
          <p:nvPr>
            <p:ph idx="4294967295" type="body"/>
          </p:nvPr>
        </p:nvSpPr>
        <p:spPr>
          <a:xfrm>
            <a:off x="50832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 Microservices can register themselves with Eureka Server, providing information like (I</a:t>
            </a:r>
            <a:r>
              <a:rPr b="1" lang="en" sz="1600"/>
              <a:t>P address, port, health status</a:t>
            </a:r>
            <a:r>
              <a:rPr lang="en" sz="1600"/>
              <a:t> etc. This allows Eureka Server to maintain an up-to-date </a:t>
            </a:r>
            <a:r>
              <a:rPr b="1" lang="en" sz="1600"/>
              <a:t>list of available services </a:t>
            </a:r>
            <a:r>
              <a:rPr lang="en" sz="1600"/>
              <a:t>in the system.</a:t>
            </a:r>
            <a:endParaRPr sz="1600"/>
          </a:p>
        </p:txBody>
      </p:sp>
      <p:grpSp>
        <p:nvGrpSpPr>
          <p:cNvPr id="255" name="Google Shape;255;p40"/>
          <p:cNvGrpSpPr/>
          <p:nvPr/>
        </p:nvGrpSpPr>
        <p:grpSpPr>
          <a:xfrm>
            <a:off x="3320450" y="1304875"/>
            <a:ext cx="2632500" cy="3416400"/>
            <a:chOff x="3320450" y="1304875"/>
            <a:chExt cx="2632500" cy="3416400"/>
          </a:xfrm>
        </p:grpSpPr>
        <p:sp>
          <p:nvSpPr>
            <p:cNvPr id="256" name="Google Shape;256;p40"/>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0"/>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40"/>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Discovery</a:t>
            </a:r>
            <a:endParaRPr>
              <a:solidFill>
                <a:schemeClr val="lt1"/>
              </a:solidFill>
            </a:endParaRPr>
          </a:p>
        </p:txBody>
      </p:sp>
      <p:sp>
        <p:nvSpPr>
          <p:cNvPr id="259" name="Google Shape;259;p40"/>
          <p:cNvSpPr txBox="1"/>
          <p:nvPr>
            <p:ph idx="4294967295" type="body"/>
          </p:nvPr>
        </p:nvSpPr>
        <p:spPr>
          <a:xfrm>
            <a:off x="339677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Clients (other microservices) can </a:t>
            </a:r>
            <a:r>
              <a:rPr b="1" lang="en" sz="1600"/>
              <a:t>query </a:t>
            </a:r>
            <a:r>
              <a:rPr lang="en" sz="1600"/>
              <a:t>Eureka Server to dynamically discover and </a:t>
            </a:r>
            <a:r>
              <a:rPr b="1" lang="en" sz="1600"/>
              <a:t>locate the services</a:t>
            </a:r>
            <a:r>
              <a:rPr lang="en" sz="1600"/>
              <a:t> they need.  Eureka enables seamless </a:t>
            </a:r>
            <a:r>
              <a:rPr b="1" lang="en" sz="1600"/>
              <a:t>communication </a:t>
            </a:r>
            <a:r>
              <a:rPr lang="en" sz="1600"/>
              <a:t>between microservices.</a:t>
            </a:r>
            <a:endParaRPr sz="1600"/>
          </a:p>
        </p:txBody>
      </p:sp>
      <p:grpSp>
        <p:nvGrpSpPr>
          <p:cNvPr id="260" name="Google Shape;260;p40"/>
          <p:cNvGrpSpPr/>
          <p:nvPr/>
        </p:nvGrpSpPr>
        <p:grpSpPr>
          <a:xfrm>
            <a:off x="6212292" y="1304875"/>
            <a:ext cx="2861791" cy="3416400"/>
            <a:chOff x="6212550" y="1304875"/>
            <a:chExt cx="2632500" cy="3416400"/>
          </a:xfrm>
        </p:grpSpPr>
        <p:sp>
          <p:nvSpPr>
            <p:cNvPr id="261" name="Google Shape;261;p40"/>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0"/>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40"/>
          <p:cNvSpPr txBox="1"/>
          <p:nvPr>
            <p:ph idx="4294967295" type="body"/>
          </p:nvPr>
        </p:nvSpPr>
        <p:spPr>
          <a:xfrm>
            <a:off x="6272475" y="1304875"/>
            <a:ext cx="28017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Fault tolerance/resiliency</a:t>
            </a:r>
            <a:endParaRPr>
              <a:solidFill>
                <a:schemeClr val="lt1"/>
              </a:solidFill>
            </a:endParaRPr>
          </a:p>
        </p:txBody>
      </p:sp>
      <p:sp>
        <p:nvSpPr>
          <p:cNvPr id="264" name="Google Shape;264;p40"/>
          <p:cNvSpPr txBox="1"/>
          <p:nvPr>
            <p:ph idx="4294967295" type="body"/>
          </p:nvPr>
        </p:nvSpPr>
        <p:spPr>
          <a:xfrm>
            <a:off x="6286400"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Eureka Server continuously </a:t>
            </a:r>
            <a:r>
              <a:rPr b="1" lang="en" sz="1600"/>
              <a:t>monitors the health </a:t>
            </a:r>
            <a:r>
              <a:rPr lang="en" sz="1600"/>
              <a:t>of registered services</a:t>
            </a:r>
            <a:r>
              <a:rPr lang="en" sz="1600"/>
              <a:t>. Eureka Server automatically </a:t>
            </a:r>
            <a:r>
              <a:rPr b="1" lang="en" sz="1600"/>
              <a:t>removes unhealthy services</a:t>
            </a:r>
            <a:r>
              <a:rPr lang="en" sz="1600"/>
              <a:t> from the registry</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 side Or server side Discovery will we use?</a:t>
            </a:r>
            <a:endParaRPr/>
          </a:p>
        </p:txBody>
      </p:sp>
      <p:sp>
        <p:nvSpPr>
          <p:cNvPr id="270" name="Google Shape;270;p41"/>
          <p:cNvSpPr txBox="1"/>
          <p:nvPr/>
        </p:nvSpPr>
        <p:spPr>
          <a:xfrm>
            <a:off x="329350" y="1211025"/>
            <a:ext cx="85206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In microservices architecture, there are two approaches to service discovery: client-side discovery and server-side discovery.</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Client-side discovery</a:t>
            </a:r>
            <a:r>
              <a:rPr lang="en" sz="1600">
                <a:solidFill>
                  <a:schemeClr val="dk2"/>
                </a:solidFill>
                <a:latin typeface="Roboto"/>
                <a:ea typeface="Roboto"/>
                <a:cs typeface="Roboto"/>
                <a:sym typeface="Roboto"/>
              </a:rPr>
              <a:t>: In client-side discovery, the </a:t>
            </a:r>
            <a:r>
              <a:rPr b="1" lang="en" sz="1600">
                <a:solidFill>
                  <a:schemeClr val="dk2"/>
                </a:solidFill>
                <a:latin typeface="Roboto"/>
                <a:ea typeface="Roboto"/>
                <a:cs typeface="Roboto"/>
                <a:sym typeface="Roboto"/>
              </a:rPr>
              <a:t>responsibility of service discovery lies with the client</a:t>
            </a:r>
            <a:r>
              <a:rPr lang="en" sz="1600">
                <a:solidFill>
                  <a:schemeClr val="dk2"/>
                </a:solidFill>
                <a:latin typeface="Roboto"/>
                <a:ea typeface="Roboto"/>
                <a:cs typeface="Roboto"/>
                <a:sym typeface="Roboto"/>
              </a:rPr>
              <a:t>. Each client is aware of the service registry and is responsible for locating and communicating with the desired services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Server-side discovery</a:t>
            </a:r>
            <a:r>
              <a:rPr lang="en" sz="1600">
                <a:solidFill>
                  <a:schemeClr val="dk2"/>
                </a:solidFill>
                <a:latin typeface="Roboto"/>
                <a:ea typeface="Roboto"/>
                <a:cs typeface="Roboto"/>
                <a:sym typeface="Roboto"/>
              </a:rPr>
              <a:t>: In server-side discovery, the responsibility of service discovery is shifted to a dedicated component called a service registry or discovery server. The service registry acts as a centralized repository where services register themselves when they start up. Client applications make requests to the service registry to obtain the network locations of the desired services. The registry performs load balancing and routing based on its internal algorithms and returns the appropriate service instance to the client.</a:t>
            </a:r>
            <a:endParaRPr sz="1600">
              <a:solidFill>
                <a:schemeClr val="dk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5"/>
          <p:cNvPicPr preferRelativeResize="0"/>
          <p:nvPr/>
        </p:nvPicPr>
        <p:blipFill>
          <a:blip r:embed="rId3">
            <a:alphaModFix/>
          </a:blip>
          <a:stretch>
            <a:fillRect/>
          </a:stretch>
        </p:blipFill>
        <p:spPr>
          <a:xfrm>
            <a:off x="152400" y="1125888"/>
            <a:ext cx="8839204" cy="289173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Eureka Server</a:t>
            </a:r>
            <a:endParaRPr/>
          </a:p>
        </p:txBody>
      </p:sp>
      <p:sp>
        <p:nvSpPr>
          <p:cNvPr id="276" name="Google Shape;276;p4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server side registry / discovery for our Microservices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a:t>
            </a:r>
            <a:endParaRPr/>
          </a:p>
        </p:txBody>
      </p:sp>
      <p:sp>
        <p:nvSpPr>
          <p:cNvPr id="282" name="Google Shape;282;p43"/>
          <p:cNvSpPr txBox="1"/>
          <p:nvPr/>
        </p:nvSpPr>
        <p:spPr>
          <a:xfrm>
            <a:off x="329350" y="1211025"/>
            <a:ext cx="85206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Add eureka server Dependency in pom.xml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Annotate with @EnableEurekaServer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Configure in property file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Server port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Fetch registry and register with eureka if we have multiple eureka servers on network</a:t>
            </a:r>
            <a:endParaRPr sz="1600">
              <a:solidFill>
                <a:schemeClr val="dk2"/>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Restaurant Listing </a:t>
            </a:r>
            <a:endParaRPr/>
          </a:p>
        </p:txBody>
      </p:sp>
      <p:sp>
        <p:nvSpPr>
          <p:cNvPr id="288" name="Google Shape;288;p4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a:t>
            </a:r>
            <a:r>
              <a:rPr lang="en"/>
              <a: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Restaurant Listing Microservice</a:t>
            </a:r>
            <a:endParaRPr/>
          </a:p>
        </p:txBody>
      </p:sp>
      <p:sp>
        <p:nvSpPr>
          <p:cNvPr id="294" name="Google Shape;294;p45"/>
          <p:cNvSpPr txBox="1"/>
          <p:nvPr/>
        </p:nvSpPr>
        <p:spPr>
          <a:xfrm>
            <a:off x="329350" y="1211025"/>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Restaurant listing Microservice is responsible to List all Restaurants on the front end Page / UI</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Tech stack used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Microservice architecture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APIs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Java 11</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MySql Relational DB as Datasource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Lombok</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Eureka Client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mapstruct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Configure</a:t>
            </a:r>
            <a:endParaRPr/>
          </a:p>
        </p:txBody>
      </p:sp>
      <p:sp>
        <p:nvSpPr>
          <p:cNvPr id="300" name="Google Shape;300;p46"/>
          <p:cNvSpPr txBox="1"/>
          <p:nvPr/>
        </p:nvSpPr>
        <p:spPr>
          <a:xfrm>
            <a:off x="329350" y="12110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Spring Boot application from </a:t>
            </a:r>
            <a:r>
              <a:rPr lang="en" sz="1600" u="sng">
                <a:solidFill>
                  <a:schemeClr val="hlink"/>
                </a:solidFill>
                <a:latin typeface="Roboto"/>
                <a:ea typeface="Roboto"/>
                <a:cs typeface="Roboto"/>
                <a:sym typeface="Roboto"/>
                <a:hlinkClick r:id="rId3"/>
              </a:rPr>
              <a:t>https://start.spring.io/</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Add starter dependencies for web, eureka, lombok, mysql connector, Data jpa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Configure Application.yml properties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Web MVC Architecture -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Controller layer,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Service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Repo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Entity</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DTO layer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Food Catalogue Listing </a:t>
            </a:r>
            <a:endParaRPr/>
          </a:p>
        </p:txBody>
      </p:sp>
      <p:sp>
        <p:nvSpPr>
          <p:cNvPr id="306" name="Google Shape;306;p47"/>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ph type="title"/>
          </p:nvPr>
        </p:nvSpPr>
        <p:spPr>
          <a:xfrm>
            <a:off x="3117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Food Catalogue Microservice</a:t>
            </a:r>
            <a:endParaRPr/>
          </a:p>
        </p:txBody>
      </p:sp>
      <p:sp>
        <p:nvSpPr>
          <p:cNvPr id="312" name="Google Shape;312;p48"/>
          <p:cNvSpPr txBox="1"/>
          <p:nvPr/>
        </p:nvSpPr>
        <p:spPr>
          <a:xfrm>
            <a:off x="329350" y="906225"/>
            <a:ext cx="85206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On Front end page where all restaurants are listed , when we select 1 restaurant, Ll its food menu is shown. Also restaurant details , address etc too is shown.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Food Catalogue </a:t>
            </a:r>
            <a:r>
              <a:rPr lang="en" sz="1600">
                <a:solidFill>
                  <a:schemeClr val="dk2"/>
                </a:solidFill>
                <a:latin typeface="Roboto"/>
                <a:ea typeface="Roboto"/>
                <a:cs typeface="Roboto"/>
                <a:sym typeface="Roboto"/>
              </a:rPr>
              <a:t>Microservice is responsible to-</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List </a:t>
            </a:r>
            <a:r>
              <a:rPr b="1" lang="en" sz="1600">
                <a:solidFill>
                  <a:schemeClr val="dk2"/>
                </a:solidFill>
                <a:latin typeface="Roboto"/>
                <a:ea typeface="Roboto"/>
                <a:cs typeface="Roboto"/>
                <a:sym typeface="Roboto"/>
              </a:rPr>
              <a:t>all food items list of that particular Restaurant</a:t>
            </a:r>
            <a:r>
              <a:rPr lang="en" sz="1600">
                <a:solidFill>
                  <a:schemeClr val="dk2"/>
                </a:solidFill>
                <a:latin typeface="Roboto"/>
                <a:ea typeface="Roboto"/>
                <a:cs typeface="Roboto"/>
                <a:sym typeface="Roboto"/>
              </a:rPr>
              <a:t> and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Complete Restaurant Details </a:t>
            </a:r>
            <a:r>
              <a:rPr lang="en" sz="1600">
                <a:solidFill>
                  <a:schemeClr val="dk2"/>
                </a:solidFill>
                <a:latin typeface="Roboto"/>
                <a:ea typeface="Roboto"/>
                <a:cs typeface="Roboto"/>
                <a:sym typeface="Roboto"/>
              </a:rPr>
              <a:t>too on the front end Page / UI</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Tech stack used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Microservice architecture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APIs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Java 11</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MySql Relational DB as Datasource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Lombok</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Eureka Client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mapstruct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Configure</a:t>
            </a:r>
            <a:endParaRPr/>
          </a:p>
        </p:txBody>
      </p:sp>
      <p:sp>
        <p:nvSpPr>
          <p:cNvPr id="318" name="Google Shape;318;p49"/>
          <p:cNvSpPr txBox="1"/>
          <p:nvPr/>
        </p:nvSpPr>
        <p:spPr>
          <a:xfrm>
            <a:off x="329350" y="1211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SB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Add starter dependencies for web, eureka, lombok, mysql connector, Data jpa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Configure Application.yml properties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Web MVC Architecture -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Controller layer, - An API to </a:t>
            </a:r>
            <a:r>
              <a:rPr b="1" lang="en" sz="1600">
                <a:solidFill>
                  <a:schemeClr val="dk2"/>
                </a:solidFill>
                <a:latin typeface="Roboto"/>
                <a:ea typeface="Roboto"/>
                <a:cs typeface="Roboto"/>
                <a:sym typeface="Roboto"/>
              </a:rPr>
              <a:t>add Food list</a:t>
            </a:r>
            <a:r>
              <a:rPr lang="en" sz="1600">
                <a:solidFill>
                  <a:schemeClr val="dk2"/>
                </a:solidFill>
                <a:latin typeface="Roboto"/>
                <a:ea typeface="Roboto"/>
                <a:cs typeface="Roboto"/>
                <a:sym typeface="Roboto"/>
              </a:rPr>
              <a:t> for a restaurant and another API to </a:t>
            </a:r>
            <a:r>
              <a:rPr b="1" lang="en" sz="1600">
                <a:solidFill>
                  <a:schemeClr val="dk2"/>
                </a:solidFill>
                <a:latin typeface="Roboto"/>
                <a:ea typeface="Roboto"/>
                <a:cs typeface="Roboto"/>
                <a:sym typeface="Roboto"/>
              </a:rPr>
              <a:t>fetch Food Item list for a particular restaurant and restaurant details from Restaurant Listing Microservice</a:t>
            </a:r>
            <a:r>
              <a:rPr lang="en" sz="1600">
                <a:solidFill>
                  <a:schemeClr val="dk2"/>
                </a:solidFill>
                <a:latin typeface="Roboto"/>
                <a:ea typeface="Roboto"/>
                <a:cs typeface="Roboto"/>
                <a:sym typeface="Roboto"/>
              </a:rPr>
              <a:t> we created </a:t>
            </a:r>
            <a:r>
              <a:rPr lang="en" sz="1600">
                <a:solidFill>
                  <a:schemeClr val="dk2"/>
                </a:solidFill>
                <a:latin typeface="Roboto"/>
                <a:ea typeface="Roboto"/>
                <a:cs typeface="Roboto"/>
                <a:sym typeface="Roboto"/>
              </a:rPr>
              <a:t>earlier</a:t>
            </a:r>
            <a:r>
              <a:rPr lang="en" sz="1600">
                <a:solidFill>
                  <a:schemeClr val="dk2"/>
                </a:solidFill>
                <a:latin typeface="Roboto"/>
                <a:ea typeface="Roboto"/>
                <a:cs typeface="Roboto"/>
                <a:sym typeface="Roboto"/>
              </a:rPr>
              <a: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Service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Repo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Entity</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DTO layer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Configure</a:t>
            </a:r>
            <a:endParaRPr/>
          </a:p>
        </p:txBody>
      </p:sp>
      <p:sp>
        <p:nvSpPr>
          <p:cNvPr id="324" name="Google Shape;324;p50"/>
          <p:cNvSpPr txBox="1"/>
          <p:nvPr/>
        </p:nvSpPr>
        <p:spPr>
          <a:xfrm>
            <a:off x="329350" y="1211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load balanced </a:t>
            </a:r>
            <a:r>
              <a:rPr lang="en" sz="1600">
                <a:solidFill>
                  <a:schemeClr val="dk2"/>
                </a:solidFill>
                <a:latin typeface="Roboto"/>
                <a:ea typeface="Roboto"/>
                <a:cs typeface="Roboto"/>
                <a:sym typeface="Roboto"/>
              </a:rPr>
              <a:t>Resttemplate</a:t>
            </a:r>
            <a:r>
              <a:rPr lang="en" sz="1600">
                <a:solidFill>
                  <a:schemeClr val="dk2"/>
                </a:solidFill>
                <a:latin typeface="Roboto"/>
                <a:ea typeface="Roboto"/>
                <a:cs typeface="Roboto"/>
                <a:sym typeface="Roboto"/>
              </a:rPr>
              <a:t> Bean in main spring boot app file.</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@Bean</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@LoadBalanced</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public RestTemplate getRestTemplate() {</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return new RestTemplate();</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To fetch </a:t>
            </a:r>
            <a:r>
              <a:rPr lang="en" sz="1600">
                <a:solidFill>
                  <a:schemeClr val="dk2"/>
                </a:solidFill>
                <a:latin typeface="Roboto"/>
                <a:ea typeface="Roboto"/>
                <a:cs typeface="Roboto"/>
                <a:sym typeface="Roboto"/>
              </a:rPr>
              <a:t>restaurant</a:t>
            </a:r>
            <a:r>
              <a:rPr lang="en" sz="1600">
                <a:solidFill>
                  <a:schemeClr val="dk2"/>
                </a:solidFill>
                <a:latin typeface="Roboto"/>
                <a:ea typeface="Roboto"/>
                <a:cs typeface="Roboto"/>
                <a:sym typeface="Roboto"/>
              </a:rPr>
              <a:t> use this -&gt; </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Restaurant restaurant = restTemplate.getForObject("http://RESTAURANT-SERVICE/restaurant/id/" + id, Restaurant.class);</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1"/>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User Details </a:t>
            </a:r>
            <a:endParaRPr/>
          </a:p>
        </p:txBody>
      </p:sp>
      <p:sp>
        <p:nvSpPr>
          <p:cNvPr id="330" name="Google Shape;330;p51"/>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Technologies used</a:t>
            </a:r>
            <a:endParaRPr/>
          </a:p>
        </p:txBody>
      </p:sp>
      <p:sp>
        <p:nvSpPr>
          <p:cNvPr id="102" name="Google Shape;102;p16"/>
          <p:cNvSpPr txBox="1"/>
          <p:nvPr/>
        </p:nvSpPr>
        <p:spPr>
          <a:xfrm>
            <a:off x="311700" y="1017800"/>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Restful</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Microservices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Github</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Junit</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Sonar</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Kubernetes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EKS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ALB</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EC2</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RDS (SQL)</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Mongo Atlas (No-SQL)</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Jenkins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ArgoCD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2"/>
          <p:cNvSpPr txBox="1"/>
          <p:nvPr>
            <p:ph type="title"/>
          </p:nvPr>
        </p:nvSpPr>
        <p:spPr>
          <a:xfrm>
            <a:off x="3117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User Service</a:t>
            </a:r>
            <a:endParaRPr/>
          </a:p>
        </p:txBody>
      </p:sp>
      <p:sp>
        <p:nvSpPr>
          <p:cNvPr id="336" name="Google Shape;336;p52"/>
          <p:cNvSpPr txBox="1"/>
          <p:nvPr/>
        </p:nvSpPr>
        <p:spPr>
          <a:xfrm>
            <a:off x="329350" y="9062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Microservice handles user information like its id, name, password,  </a:t>
            </a:r>
            <a:r>
              <a:rPr lang="en" sz="1600">
                <a:solidFill>
                  <a:schemeClr val="dk2"/>
                </a:solidFill>
                <a:latin typeface="Roboto"/>
                <a:ea typeface="Roboto"/>
                <a:cs typeface="Roboto"/>
                <a:sym typeface="Roboto"/>
              </a:rPr>
              <a:t>address</a:t>
            </a:r>
            <a:r>
              <a:rPr lang="en" sz="1600">
                <a:solidFill>
                  <a:schemeClr val="dk2"/>
                </a:solidFill>
                <a:latin typeface="Roboto"/>
                <a:ea typeface="Roboto"/>
                <a:cs typeface="Roboto"/>
                <a:sym typeface="Roboto"/>
              </a:rPr>
              <a:t> where to deliver the food etc</a:t>
            </a: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Tech stack used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Microservice architecture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APIs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Java 11</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MySql Relational DB as Datasource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Lombok</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Eureka Client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mapstruct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Order Service </a:t>
            </a:r>
            <a:endParaRPr/>
          </a:p>
        </p:txBody>
      </p:sp>
      <p:sp>
        <p:nvSpPr>
          <p:cNvPr id="342" name="Google Shape;342;p5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4"/>
          <p:cNvSpPr txBox="1"/>
          <p:nvPr>
            <p:ph type="title"/>
          </p:nvPr>
        </p:nvSpPr>
        <p:spPr>
          <a:xfrm>
            <a:off x="3117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Order Service</a:t>
            </a:r>
            <a:endParaRPr/>
          </a:p>
        </p:txBody>
      </p:sp>
      <p:sp>
        <p:nvSpPr>
          <p:cNvPr id="348" name="Google Shape;348;p54"/>
          <p:cNvSpPr txBox="1"/>
          <p:nvPr/>
        </p:nvSpPr>
        <p:spPr>
          <a:xfrm>
            <a:off x="329350" y="906225"/>
            <a:ext cx="8520600" cy="5110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we Hit </a:t>
            </a:r>
            <a:r>
              <a:rPr b="1" lang="en" sz="1600">
                <a:solidFill>
                  <a:schemeClr val="dk2"/>
                </a:solidFill>
                <a:latin typeface="Roboto"/>
                <a:ea typeface="Roboto"/>
                <a:cs typeface="Roboto"/>
                <a:sym typeface="Roboto"/>
              </a:rPr>
              <a:t>OrderNow</a:t>
            </a:r>
            <a:r>
              <a:rPr lang="en" sz="1600">
                <a:solidFill>
                  <a:schemeClr val="dk2"/>
                </a:solidFill>
                <a:latin typeface="Roboto"/>
                <a:ea typeface="Roboto"/>
                <a:cs typeface="Roboto"/>
                <a:sym typeface="Roboto"/>
              </a:rPr>
              <a:t> button, </a:t>
            </a:r>
            <a:r>
              <a:rPr lang="en" sz="1600">
                <a:solidFill>
                  <a:schemeClr val="dk2"/>
                </a:solidFill>
                <a:latin typeface="Roboto"/>
                <a:ea typeface="Roboto"/>
                <a:cs typeface="Roboto"/>
                <a:sym typeface="Roboto"/>
              </a:rPr>
              <a:t> the order details and user id reached backed, This MS  saves all order details like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Food items list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Restaurant details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User Information</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Tech stack used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Microservice architecture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APIs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Java 11</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Mongo DB as Datasource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Lombok</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Eureka Client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5"/>
          <p:cNvSpPr txBox="1"/>
          <p:nvPr>
            <p:ph type="title"/>
          </p:nvPr>
        </p:nvSpPr>
        <p:spPr>
          <a:xfrm>
            <a:off x="3117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Order Service</a:t>
            </a:r>
            <a:endParaRPr/>
          </a:p>
        </p:txBody>
      </p:sp>
      <p:sp>
        <p:nvSpPr>
          <p:cNvPr id="354" name="Google Shape;354;p55"/>
          <p:cNvSpPr txBox="1"/>
          <p:nvPr/>
        </p:nvSpPr>
        <p:spPr>
          <a:xfrm>
            <a:off x="329350" y="9062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findAndModify: This method is used to </a:t>
            </a:r>
            <a:r>
              <a:rPr b="1" lang="en" sz="1600">
                <a:solidFill>
                  <a:schemeClr val="dk2"/>
                </a:solidFill>
                <a:latin typeface="Roboto"/>
                <a:ea typeface="Roboto"/>
                <a:cs typeface="Roboto"/>
                <a:sym typeface="Roboto"/>
              </a:rPr>
              <a:t>find a document and modify it in a single atomic oper</a:t>
            </a:r>
            <a:r>
              <a:rPr b="1" lang="en" sz="1600">
                <a:solidFill>
                  <a:schemeClr val="dk2"/>
                </a:solidFill>
                <a:latin typeface="Roboto"/>
                <a:ea typeface="Roboto"/>
                <a:cs typeface="Roboto"/>
                <a:sym typeface="Roboto"/>
              </a:rPr>
              <a:t>a</a:t>
            </a:r>
            <a:r>
              <a:rPr b="1" lang="en" sz="1600">
                <a:solidFill>
                  <a:schemeClr val="dk2"/>
                </a:solidFill>
                <a:latin typeface="Roboto"/>
                <a:ea typeface="Roboto"/>
                <a:cs typeface="Roboto"/>
                <a:sym typeface="Roboto"/>
              </a:rPr>
              <a:t>tion.</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query(where("_id").is("sequence")):</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This specifies the query criteria. It uses the where method to define the condition and is to specify the value of the _id field. In this case, </a:t>
            </a:r>
            <a:r>
              <a:rPr lang="en" sz="1600">
                <a:solidFill>
                  <a:schemeClr val="dk2"/>
                </a:solidFill>
                <a:latin typeface="Roboto"/>
                <a:ea typeface="Roboto"/>
                <a:cs typeface="Roboto"/>
                <a:sym typeface="Roboto"/>
              </a:rPr>
              <a:t>it searches for a document with the _id equal to "sequence".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new Update().inc("sequence", 1): </a:t>
            </a:r>
            <a:r>
              <a:rPr lang="en" sz="1600">
                <a:solidFill>
                  <a:schemeClr val="dk2"/>
                </a:solidFill>
                <a:latin typeface="Roboto"/>
                <a:ea typeface="Roboto"/>
                <a:cs typeface="Roboto"/>
                <a:sym typeface="Roboto"/>
              </a:rPr>
              <a:t>This part defines the update operation. The inc method increments the value of the "sequence" field by 1. It creates a new Update object and specifies the field to update and the increment value.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options().returnNew(true).upsert(true):</a:t>
            </a:r>
            <a:r>
              <a:rPr lang="en" sz="1600">
                <a:solidFill>
                  <a:schemeClr val="dk2"/>
                </a:solidFill>
                <a:latin typeface="Roboto"/>
                <a:ea typeface="Roboto"/>
                <a:cs typeface="Roboto"/>
                <a:sym typeface="Roboto"/>
              </a:rPr>
              <a:t> Here, the options for the findAndModify operation are defined. The returnNew(true) option indicates that the modified document should be returned as the result. The upsert(true) option specifies that if the document matching the query is not found, a new document should be created.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6"/>
          <p:cNvSpPr txBox="1"/>
          <p:nvPr>
            <p:ph type="title"/>
          </p:nvPr>
        </p:nvSpPr>
        <p:spPr>
          <a:xfrm>
            <a:off x="3117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Order Service</a:t>
            </a:r>
            <a:endParaRPr/>
          </a:p>
        </p:txBody>
      </p:sp>
      <p:sp>
        <p:nvSpPr>
          <p:cNvPr id="360" name="Google Shape;360;p56"/>
          <p:cNvSpPr txBox="1"/>
          <p:nvPr/>
        </p:nvSpPr>
        <p:spPr>
          <a:xfrm>
            <a:off x="329350" y="906225"/>
            <a:ext cx="85206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Sequence.class: The last parameter specifies the class type of the document. In this case, it is the Sequence class.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counter.getSeq(): Finally, the code retrieves the value of the "seq" field from the modified document and returns it.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Overall, this code performs an atomic find-and-modify operation on a MongoDB collection. It searches for a document with the specified _id, increments the value of the "seq" field by 1, and returns the updated value. If the document doesn't exist, a new document is created with the specified _id and an initial "seq" value of 1.</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Configure</a:t>
            </a:r>
            <a:endParaRPr/>
          </a:p>
        </p:txBody>
      </p:sp>
      <p:sp>
        <p:nvSpPr>
          <p:cNvPr id="366" name="Google Shape;366;p57"/>
          <p:cNvSpPr txBox="1"/>
          <p:nvPr/>
        </p:nvSpPr>
        <p:spPr>
          <a:xfrm>
            <a:off x="329350" y="1211025"/>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SB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Add starter dependencies for web, eureka, lombok, </a:t>
            </a:r>
            <a:r>
              <a:rPr lang="en" sz="1600">
                <a:solidFill>
                  <a:schemeClr val="dk2"/>
                </a:solidFill>
                <a:latin typeface="Roboto"/>
                <a:ea typeface="Roboto"/>
                <a:cs typeface="Roboto"/>
                <a:sym typeface="Roboto"/>
              </a:rPr>
              <a:t>-starter-data-mongodb,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Configure Application.yml properties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Web MVC Architecture -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Controller layer, - An API to add order Details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Service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Repo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Entity</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DTO layer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Front End of</a:t>
            </a:r>
            <a:endParaRPr/>
          </a:p>
        </p:txBody>
      </p:sp>
      <p:sp>
        <p:nvSpPr>
          <p:cNvPr id="372" name="Google Shape;372;p58"/>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Food Delivery Application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 pages - Restaurant Listing page</a:t>
            </a:r>
            <a:endParaRPr/>
          </a:p>
        </p:txBody>
      </p:sp>
      <p:pic>
        <p:nvPicPr>
          <p:cNvPr id="378" name="Google Shape;378;p59"/>
          <p:cNvPicPr preferRelativeResize="0"/>
          <p:nvPr/>
        </p:nvPicPr>
        <p:blipFill>
          <a:blip r:embed="rId3">
            <a:alphaModFix/>
          </a:blip>
          <a:stretch>
            <a:fillRect/>
          </a:stretch>
        </p:blipFill>
        <p:spPr>
          <a:xfrm>
            <a:off x="152400" y="789200"/>
            <a:ext cx="8760521" cy="4201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 pages - Food Catalogue page</a:t>
            </a:r>
            <a:endParaRPr/>
          </a:p>
        </p:txBody>
      </p:sp>
      <p:pic>
        <p:nvPicPr>
          <p:cNvPr id="384" name="Google Shape;384;p60"/>
          <p:cNvPicPr preferRelativeResize="0"/>
          <p:nvPr/>
        </p:nvPicPr>
        <p:blipFill>
          <a:blip r:embed="rId3">
            <a:alphaModFix/>
          </a:blip>
          <a:stretch>
            <a:fillRect/>
          </a:stretch>
        </p:blipFill>
        <p:spPr>
          <a:xfrm>
            <a:off x="152400" y="1017800"/>
            <a:ext cx="8839200" cy="410523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1"/>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 pages - Order Summary page</a:t>
            </a:r>
            <a:endParaRPr/>
          </a:p>
        </p:txBody>
      </p:sp>
      <p:pic>
        <p:nvPicPr>
          <p:cNvPr id="390" name="Google Shape;390;p61"/>
          <p:cNvPicPr preferRelativeResize="0"/>
          <p:nvPr/>
        </p:nvPicPr>
        <p:blipFill>
          <a:blip r:embed="rId3">
            <a:alphaModFix/>
          </a:blip>
          <a:stretch>
            <a:fillRect/>
          </a:stretch>
        </p:blipFill>
        <p:spPr>
          <a:xfrm>
            <a:off x="152400" y="941600"/>
            <a:ext cx="8899127" cy="3459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Spring boot basics</a:t>
            </a:r>
            <a:endParaRPr/>
          </a:p>
        </p:txBody>
      </p:sp>
      <p:sp>
        <p:nvSpPr>
          <p:cNvPr id="108" name="Google Shape;108;p17"/>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2"/>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to be used and Why</a:t>
            </a:r>
            <a:endParaRPr/>
          </a:p>
        </p:txBody>
      </p:sp>
      <p:sp>
        <p:nvSpPr>
          <p:cNvPr id="396" name="Google Shape;396;p62"/>
          <p:cNvSpPr txBox="1"/>
          <p:nvPr/>
        </p:nvSpPr>
        <p:spPr>
          <a:xfrm>
            <a:off x="329350" y="830025"/>
            <a:ext cx="85206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will be using Angular as a front end web application development framework (developed and maintained by Google).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 creates dynamic, scalable,  SPA - loads all necessary resources on initial page load and dynamically updates the content as the user interacts with the application, without requiring a full page refresh.</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Why Angular -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 follows the </a:t>
            </a:r>
            <a:r>
              <a:rPr b="1" lang="en" sz="1600">
                <a:solidFill>
                  <a:schemeClr val="dk2"/>
                </a:solidFill>
                <a:latin typeface="Roboto"/>
                <a:ea typeface="Roboto"/>
                <a:cs typeface="Roboto"/>
                <a:sym typeface="Roboto"/>
              </a:rPr>
              <a:t>component-based architecture,</a:t>
            </a:r>
            <a:r>
              <a:rPr lang="en" sz="1600">
                <a:solidFill>
                  <a:schemeClr val="dk2"/>
                </a:solidFill>
                <a:latin typeface="Roboto"/>
                <a:ea typeface="Roboto"/>
                <a:cs typeface="Roboto"/>
                <a:sym typeface="Roboto"/>
              </a:rPr>
              <a:t> where the application is divided into reusable components that encapsulate the presentation logic and data. These components are composed together to create complex web applications.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Very similar to backend Architecture of having Controller, service and repo layers segregated for better modularization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 is written in TypeScript, a statically-typed superset of JavaScript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3"/>
          <p:cNvSpPr txBox="1"/>
          <p:nvPr>
            <p:ph type="title"/>
          </p:nvPr>
        </p:nvSpPr>
        <p:spPr>
          <a:xfrm>
            <a:off x="548050" y="1576672"/>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Angular and TypeScript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Typescript?</a:t>
            </a:r>
            <a:endParaRPr/>
          </a:p>
        </p:txBody>
      </p:sp>
      <p:pic>
        <p:nvPicPr>
          <p:cNvPr id="407" name="Google Shape;407;p64"/>
          <p:cNvPicPr preferRelativeResize="0"/>
          <p:nvPr/>
        </p:nvPicPr>
        <p:blipFill rotWithShape="1">
          <a:blip r:embed="rId3">
            <a:alphaModFix/>
          </a:blip>
          <a:srcRect b="0" l="0" r="0" t="0"/>
          <a:stretch/>
        </p:blipFill>
        <p:spPr>
          <a:xfrm>
            <a:off x="97400" y="1078704"/>
            <a:ext cx="8839200" cy="406479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ECMAScript</a:t>
            </a:r>
            <a:endParaRPr/>
          </a:p>
        </p:txBody>
      </p:sp>
      <p:pic>
        <p:nvPicPr>
          <p:cNvPr id="413" name="Google Shape;413;p65"/>
          <p:cNvPicPr preferRelativeResize="0"/>
          <p:nvPr/>
        </p:nvPicPr>
        <p:blipFill rotWithShape="1">
          <a:blip r:embed="rId3">
            <a:alphaModFix/>
          </a:blip>
          <a:srcRect b="0" l="0" r="0" t="0"/>
          <a:stretch/>
        </p:blipFill>
        <p:spPr>
          <a:xfrm>
            <a:off x="114312" y="1289686"/>
            <a:ext cx="8915400" cy="30575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6"/>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Installation for Angular</a:t>
            </a:r>
            <a:endParaRPr/>
          </a:p>
        </p:txBody>
      </p:sp>
      <p:sp>
        <p:nvSpPr>
          <p:cNvPr id="419" name="Google Shape;419;p66"/>
          <p:cNvSpPr txBox="1"/>
          <p:nvPr/>
        </p:nvSpPr>
        <p:spPr>
          <a:xfrm>
            <a:off x="329350" y="830025"/>
            <a:ext cx="8520600" cy="2893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600">
                <a:solidFill>
                  <a:schemeClr val="dk2"/>
                </a:solidFill>
                <a:latin typeface="Roboto"/>
                <a:ea typeface="Roboto"/>
                <a:cs typeface="Roboto"/>
                <a:sym typeface="Roboto"/>
              </a:rPr>
              <a:t>To create and run you first angular app. You need to install following things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Visual Studio Code</a:t>
            </a:r>
            <a:br>
              <a:rPr lang="en" sz="1600">
                <a:solidFill>
                  <a:schemeClr val="dk2"/>
                </a:solidFill>
                <a:latin typeface="Roboto"/>
                <a:ea typeface="Roboto"/>
                <a:cs typeface="Roboto"/>
                <a:sym typeface="Roboto"/>
              </a:rPr>
            </a:br>
            <a:r>
              <a:rPr lang="en" sz="1600" u="sng">
                <a:solidFill>
                  <a:schemeClr val="hlink"/>
                </a:solidFill>
                <a:latin typeface="Roboto"/>
                <a:ea typeface="Roboto"/>
                <a:cs typeface="Roboto"/>
                <a:sym typeface="Roboto"/>
                <a:hlinkClick r:id="rId3"/>
              </a:rPr>
              <a:t>https://code.visualstudio.com/download</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Node Js</a:t>
            </a:r>
            <a:br>
              <a:rPr lang="en" sz="1600">
                <a:solidFill>
                  <a:schemeClr val="dk2"/>
                </a:solidFill>
                <a:latin typeface="Roboto"/>
                <a:ea typeface="Roboto"/>
                <a:cs typeface="Roboto"/>
                <a:sym typeface="Roboto"/>
              </a:rPr>
            </a:br>
            <a:r>
              <a:rPr lang="en" sz="1600" u="sng">
                <a:solidFill>
                  <a:schemeClr val="hlink"/>
                </a:solidFill>
                <a:latin typeface="Roboto"/>
                <a:ea typeface="Roboto"/>
                <a:cs typeface="Roboto"/>
                <a:sym typeface="Roboto"/>
                <a:hlinkClick r:id="rId4"/>
              </a:rPr>
              <a:t>https://nodejs.org/en/download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7"/>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and what is Visual studio Code</a:t>
            </a:r>
            <a:endParaRPr/>
          </a:p>
        </p:txBody>
      </p:sp>
      <p:sp>
        <p:nvSpPr>
          <p:cNvPr id="425" name="Google Shape;425;p67"/>
          <p:cNvSpPr txBox="1"/>
          <p:nvPr/>
        </p:nvSpPr>
        <p:spPr>
          <a:xfrm>
            <a:off x="311700" y="904750"/>
            <a:ext cx="85206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Visual Studio Code is a lightweight but powerful source code editor developed by Microsoft  which runs on your desktop and is available for Windows, macOS and Linux. It comes with built-in support for JavaScript, Typescript and Node.js.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you can code, compile and execute your typescript code in this editor.</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 can debug your code too. I will show that to you in later videos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8"/>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and what is Node Js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1" name="Google Shape;431;p68"/>
          <p:cNvSpPr txBox="1"/>
          <p:nvPr/>
        </p:nvSpPr>
        <p:spPr>
          <a:xfrm>
            <a:off x="311700" y="904750"/>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First I will tell you what Node Js is not :</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Node JS is not a framework.</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And it’s not a programming language.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Most of the people are confused and understand it’s a framework or a programming language, but its not</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Rather Node.js is an open source runtime environment for executing JavaScript code.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Its built on Google chrome’s JavaScript engine.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And as discussed “TypeScript compiles to clean, simple JavaScript code which runs on any browser or in Node.js(JavaScript engine).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you can happily run your typescripts code in nodejs runtime environment, which interprets your code and show your results in browsers.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Important Node js commands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7" name="Google Shape;437;p69"/>
          <p:cNvSpPr txBox="1"/>
          <p:nvPr/>
        </p:nvSpPr>
        <p:spPr>
          <a:xfrm>
            <a:off x="311700" y="904750"/>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npm install -g @angular/cli</a:t>
            </a:r>
            <a:endParaRPr b="1"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Used to install Angular CLI.  In code it will create node modules.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Angular CLI is a command-line interface tool that you use to initialize, develop, run and maintain Angular applications.</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Before you can use Angular CLI, you must have </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Node.js 6.9.0 and </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npm 3.0.0 or higher installed on your system.</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new my-first-project</a:t>
            </a:r>
            <a:endParaRPr b="1"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Angular CLI makes it easy to create an application that already works, right out of the box. It already follows all best practices!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0"/>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Important Node js commands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3" name="Google Shape;443;p70"/>
          <p:cNvSpPr txBox="1"/>
          <p:nvPr/>
        </p:nvSpPr>
        <p:spPr>
          <a:xfrm>
            <a:off x="311700" y="904750"/>
            <a:ext cx="85206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generate</a:t>
            </a:r>
            <a:endParaRPr b="1"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Generate components, routes, services and pipes with a simple command. The CLI will also create simple test shells(*spec.ts) for all of these.</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serve</a:t>
            </a:r>
            <a:endParaRPr b="1"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Easily test your app locally while developing</a:t>
            </a:r>
            <a:r>
              <a:rPr b="1" lang="en" sz="1600">
                <a:solidFill>
                  <a:schemeClr val="dk2"/>
                </a:solidFill>
                <a:latin typeface="Roboto"/>
                <a:ea typeface="Roboto"/>
                <a:cs typeface="Roboto"/>
                <a:sym typeface="Roboto"/>
              </a:rPr>
              <a:t>.</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1"/>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Services and Dependency Injection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Spring boot</a:t>
            </a:r>
            <a:endParaRPr/>
          </a:p>
        </p:txBody>
      </p:sp>
      <p:sp>
        <p:nvSpPr>
          <p:cNvPr id="114" name="Google Shape;114;p18"/>
          <p:cNvSpPr txBox="1"/>
          <p:nvPr/>
        </p:nvSpPr>
        <p:spPr>
          <a:xfrm>
            <a:off x="329350" y="1211025"/>
            <a:ext cx="85206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is a Framework for RAD build using Spring framework with extra support of auto-configuration and embedded application server ( like tomcat, jetty).</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provides RAD – Rapid application development.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helps us in creating efficient fast stand-alone applications which you can just run  it basically removes a lot of configurations and dependencies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2"/>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Services and DI in Angular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4" name="Google Shape;454;p72"/>
          <p:cNvSpPr txBox="1"/>
          <p:nvPr/>
        </p:nvSpPr>
        <p:spPr>
          <a:xfrm>
            <a:off x="329350" y="830025"/>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
        <p:nvSpPr>
          <p:cNvPr id="455" name="Google Shape;455;p72"/>
          <p:cNvSpPr/>
          <p:nvPr/>
        </p:nvSpPr>
        <p:spPr>
          <a:xfrm>
            <a:off x="539552" y="1707654"/>
            <a:ext cx="2232300" cy="1080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Component</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(view logic + application logic)</a:t>
            </a:r>
            <a:endParaRPr sz="1800">
              <a:solidFill>
                <a:srgbClr val="FFFFFF"/>
              </a:solidFill>
              <a:latin typeface="Calibri"/>
              <a:ea typeface="Calibri"/>
              <a:cs typeface="Calibri"/>
              <a:sym typeface="Calibri"/>
            </a:endParaRPr>
          </a:p>
        </p:txBody>
      </p:sp>
      <p:sp>
        <p:nvSpPr>
          <p:cNvPr id="456" name="Google Shape;456;p72"/>
          <p:cNvSpPr/>
          <p:nvPr/>
        </p:nvSpPr>
        <p:spPr>
          <a:xfrm>
            <a:off x="3779912" y="1779662"/>
            <a:ext cx="2304300" cy="936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Component</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(View Logic)</a:t>
            </a:r>
            <a:endParaRPr sz="1800">
              <a:solidFill>
                <a:srgbClr val="FFFFFF"/>
              </a:solidFill>
              <a:latin typeface="Calibri"/>
              <a:ea typeface="Calibri"/>
              <a:cs typeface="Calibri"/>
              <a:sym typeface="Calibri"/>
            </a:endParaRPr>
          </a:p>
        </p:txBody>
      </p:sp>
      <p:sp>
        <p:nvSpPr>
          <p:cNvPr id="457" name="Google Shape;457;p72"/>
          <p:cNvSpPr/>
          <p:nvPr/>
        </p:nvSpPr>
        <p:spPr>
          <a:xfrm>
            <a:off x="6696744" y="1765806"/>
            <a:ext cx="2339700" cy="9501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Service</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(Application Logic)</a:t>
            </a:r>
            <a:endParaRPr sz="1800">
              <a:solidFill>
                <a:srgbClr val="FFFFFF"/>
              </a:solidFill>
              <a:latin typeface="Calibri"/>
              <a:ea typeface="Calibri"/>
              <a:cs typeface="Calibri"/>
              <a:sym typeface="Calibri"/>
            </a:endParaRPr>
          </a:p>
        </p:txBody>
      </p:sp>
      <p:sp>
        <p:nvSpPr>
          <p:cNvPr id="458" name="Google Shape;458;p72"/>
          <p:cNvSpPr/>
          <p:nvPr/>
        </p:nvSpPr>
        <p:spPr>
          <a:xfrm>
            <a:off x="6228184" y="2031690"/>
            <a:ext cx="360000" cy="396000"/>
          </a:xfrm>
          <a:prstGeom prst="plus">
            <a:avLst>
              <a:gd fmla="val 25000" name="adj"/>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59" name="Google Shape;459;p72"/>
          <p:cNvCxnSpPr>
            <a:stCxn id="455" idx="3"/>
          </p:cNvCxnSpPr>
          <p:nvPr/>
        </p:nvCxnSpPr>
        <p:spPr>
          <a:xfrm>
            <a:off x="2771852" y="2247654"/>
            <a:ext cx="1008000" cy="0"/>
          </a:xfrm>
          <a:prstGeom prst="straightConnector1">
            <a:avLst/>
          </a:prstGeom>
          <a:noFill/>
          <a:ln cap="flat" cmpd="sng" w="9525">
            <a:solidFill>
              <a:srgbClr val="4A7DBA"/>
            </a:solidFill>
            <a:prstDash val="solid"/>
            <a:round/>
            <a:headEnd len="sm" w="sm" type="none"/>
            <a:tailEnd len="med" w="med" type="stealth"/>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3"/>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Services and DI in Angular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5" name="Google Shape;465;p73"/>
          <p:cNvSpPr txBox="1"/>
          <p:nvPr/>
        </p:nvSpPr>
        <p:spPr>
          <a:xfrm>
            <a:off x="329350" y="830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service is typically a class with a narrow, well-defined purpose. It should do something specific and do it well.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angular we have component and services as different concepts so as to increase modularity and reusability. By using services you can make your services lean and efficient.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component can delegate some task to services such as fetching data from server, logging etc</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Keep in mind angular does not force you to create services , you can write your</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logic in component itself but it’s a good practice to create separate services for application logic and .Use that service in component using dependency injection.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4"/>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 in Angular</a:t>
            </a:r>
            <a:endParaRPr/>
          </a:p>
        </p:txBody>
      </p:sp>
      <p:sp>
        <p:nvSpPr>
          <p:cNvPr id="471" name="Google Shape;471;p74"/>
          <p:cNvSpPr/>
          <p:nvPr/>
        </p:nvSpPr>
        <p:spPr>
          <a:xfrm>
            <a:off x="2123728" y="851798"/>
            <a:ext cx="2016252" cy="1571400"/>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2" name="Google Shape;472;p74"/>
          <p:cNvSpPr txBox="1"/>
          <p:nvPr/>
        </p:nvSpPr>
        <p:spPr>
          <a:xfrm>
            <a:off x="2663788" y="1490578"/>
            <a:ext cx="900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rgbClr val="FFFFFF"/>
                </a:solidFill>
                <a:latin typeface="Calibri"/>
                <a:ea typeface="Calibri"/>
                <a:cs typeface="Calibri"/>
                <a:sym typeface="Calibri"/>
              </a:rPr>
              <a:t>Service</a:t>
            </a:r>
            <a:endParaRPr/>
          </a:p>
        </p:txBody>
      </p:sp>
      <p:sp>
        <p:nvSpPr>
          <p:cNvPr id="473" name="Google Shape;473;p74"/>
          <p:cNvSpPr/>
          <p:nvPr/>
        </p:nvSpPr>
        <p:spPr>
          <a:xfrm>
            <a:off x="395536" y="3227954"/>
            <a:ext cx="2565300" cy="18453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We use DI in angular framework to provide new components these services. Components consumes services through DI mechanism.</a:t>
            </a:r>
            <a:endParaRPr sz="1800">
              <a:solidFill>
                <a:srgbClr val="FFFFFF"/>
              </a:solidFill>
              <a:latin typeface="Calibri"/>
              <a:ea typeface="Calibri"/>
              <a:cs typeface="Calibri"/>
              <a:sym typeface="Calibri"/>
            </a:endParaRPr>
          </a:p>
        </p:txBody>
      </p:sp>
      <p:sp>
        <p:nvSpPr>
          <p:cNvPr id="474" name="Google Shape;474;p74"/>
          <p:cNvSpPr/>
          <p:nvPr/>
        </p:nvSpPr>
        <p:spPr>
          <a:xfrm>
            <a:off x="248813" y="1779662"/>
            <a:ext cx="3312300" cy="1224000"/>
          </a:xfrm>
          <a:prstGeom prst="roundRect">
            <a:avLst>
              <a:gd fmla="val 16667" name="adj"/>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Component</a:t>
            </a:r>
            <a:endParaRPr sz="1800">
              <a:solidFill>
                <a:srgbClr val="FFFFFF"/>
              </a:solidFill>
              <a:latin typeface="Calibri"/>
              <a:ea typeface="Calibri"/>
              <a:cs typeface="Calibri"/>
              <a:sym typeface="Calibri"/>
            </a:endParaRPr>
          </a:p>
        </p:txBody>
      </p:sp>
      <p:pic>
        <p:nvPicPr>
          <p:cNvPr id="475" name="Google Shape;475;p74"/>
          <p:cNvPicPr preferRelativeResize="0"/>
          <p:nvPr/>
        </p:nvPicPr>
        <p:blipFill rotWithShape="1">
          <a:blip r:embed="rId3">
            <a:alphaModFix/>
          </a:blip>
          <a:srcRect b="0" l="0" r="0" t="0"/>
          <a:stretch/>
        </p:blipFill>
        <p:spPr>
          <a:xfrm>
            <a:off x="4427984" y="1275606"/>
            <a:ext cx="4341855" cy="287501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5"/>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create a service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1" name="Google Shape;481;p75"/>
          <p:cNvSpPr txBox="1"/>
          <p:nvPr/>
        </p:nvSpPr>
        <p:spPr>
          <a:xfrm>
            <a:off x="329350" y="830025"/>
            <a:ext cx="8520600" cy="5110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Change your directory to the folder whose child will be this service.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 CLI can generate service by following command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 generate service serviceName</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command will generate a skeleton of your service. The most important part of an angular service is @Injectable() metadata.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injector is responsible for creating service instances and injecting them into classes that needs them and use them using dependency injection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6"/>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create a service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7" name="Google Shape;487;p76"/>
          <p:cNvSpPr txBox="1"/>
          <p:nvPr/>
        </p:nvSpPr>
        <p:spPr>
          <a:xfrm>
            <a:off x="329350" y="830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Services are </a:t>
            </a:r>
            <a:r>
              <a:rPr lang="en" sz="1600">
                <a:solidFill>
                  <a:schemeClr val="dk2"/>
                </a:solidFill>
                <a:latin typeface="Roboto"/>
                <a:ea typeface="Roboto"/>
                <a:cs typeface="Roboto"/>
                <a:sym typeface="Roboto"/>
              </a:rPr>
              <a:t>singletons</a:t>
            </a:r>
            <a:r>
              <a:rPr lang="en" sz="1600">
                <a:solidFill>
                  <a:schemeClr val="dk2"/>
                </a:solidFill>
                <a:latin typeface="Roboto"/>
                <a:ea typeface="Roboto"/>
                <a:cs typeface="Roboto"/>
                <a:sym typeface="Roboto"/>
              </a:rPr>
              <a:t>. When Angular creates new component instance, it checks constructor for all required dependencies. When it finds that a component requires a service then it first  if the injector has any existing instances of that service. If a requested service instance doesn't yet exist, the injector makes one using the registered provider, and adds it to the injector before returning the service to Angular.</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provider tells an injector how to create the service. </a:t>
            </a:r>
            <a:br>
              <a:rPr lang="en" sz="1600">
                <a:solidFill>
                  <a:schemeClr val="dk2"/>
                </a:solidFill>
                <a:latin typeface="Roboto"/>
                <a:ea typeface="Roboto"/>
                <a:cs typeface="Roboto"/>
                <a:sym typeface="Roboto"/>
              </a:rPr>
            </a:b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Root means angular will use application level injector as a parent injector.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488" name="Google Shape;488;p76"/>
          <p:cNvPicPr preferRelativeResize="0"/>
          <p:nvPr/>
        </p:nvPicPr>
        <p:blipFill rotWithShape="1">
          <a:blip r:embed="rId3">
            <a:alphaModFix/>
          </a:blip>
          <a:srcRect b="0" l="0" r="0" t="0"/>
          <a:stretch/>
        </p:blipFill>
        <p:spPr>
          <a:xfrm>
            <a:off x="5562238" y="3199277"/>
            <a:ext cx="3042126" cy="194421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7"/>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Levels for defining providers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4" name="Google Shape;494;p77"/>
          <p:cNvSpPr/>
          <p:nvPr/>
        </p:nvSpPr>
        <p:spPr>
          <a:xfrm>
            <a:off x="1979712" y="915566"/>
            <a:ext cx="5316900" cy="783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Set provider metadata at these 3 levels</a:t>
            </a:r>
            <a:endParaRPr sz="1800">
              <a:solidFill>
                <a:srgbClr val="FFFFFF"/>
              </a:solidFill>
              <a:latin typeface="Calibri"/>
              <a:ea typeface="Calibri"/>
              <a:cs typeface="Calibri"/>
              <a:sym typeface="Calibri"/>
            </a:endParaRPr>
          </a:p>
        </p:txBody>
      </p:sp>
      <p:sp>
        <p:nvSpPr>
          <p:cNvPr id="495" name="Google Shape;495;p77"/>
          <p:cNvSpPr/>
          <p:nvPr/>
        </p:nvSpPr>
        <p:spPr>
          <a:xfrm>
            <a:off x="467544" y="2427734"/>
            <a:ext cx="2160300" cy="6312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In @Injectable</a:t>
            </a:r>
            <a:endParaRPr sz="1800">
              <a:solidFill>
                <a:srgbClr val="FFFFFF"/>
              </a:solidFill>
              <a:latin typeface="Calibri"/>
              <a:ea typeface="Calibri"/>
              <a:cs typeface="Calibri"/>
              <a:sym typeface="Calibri"/>
            </a:endParaRPr>
          </a:p>
        </p:txBody>
      </p:sp>
      <p:sp>
        <p:nvSpPr>
          <p:cNvPr id="496" name="Google Shape;496;p77"/>
          <p:cNvSpPr/>
          <p:nvPr/>
        </p:nvSpPr>
        <p:spPr>
          <a:xfrm>
            <a:off x="3347864" y="2427734"/>
            <a:ext cx="2160300" cy="6312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In @Component</a:t>
            </a:r>
            <a:endParaRPr sz="1800">
              <a:solidFill>
                <a:srgbClr val="FFFFFF"/>
              </a:solidFill>
              <a:latin typeface="Calibri"/>
              <a:ea typeface="Calibri"/>
              <a:cs typeface="Calibri"/>
              <a:sym typeface="Calibri"/>
            </a:endParaRPr>
          </a:p>
        </p:txBody>
      </p:sp>
      <p:sp>
        <p:nvSpPr>
          <p:cNvPr id="497" name="Google Shape;497;p77"/>
          <p:cNvSpPr/>
          <p:nvPr/>
        </p:nvSpPr>
        <p:spPr>
          <a:xfrm>
            <a:off x="6084168" y="2427734"/>
            <a:ext cx="2160300" cy="6312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In @NgModule</a:t>
            </a:r>
            <a:endParaRPr sz="1800">
              <a:solidFill>
                <a:srgbClr val="FFFFFF"/>
              </a:solidFill>
              <a:latin typeface="Calibri"/>
              <a:ea typeface="Calibri"/>
              <a:cs typeface="Calibri"/>
              <a:sym typeface="Calibri"/>
            </a:endParaRPr>
          </a:p>
        </p:txBody>
      </p:sp>
      <p:pic>
        <p:nvPicPr>
          <p:cNvPr id="498" name="Google Shape;498;p77"/>
          <p:cNvPicPr preferRelativeResize="0"/>
          <p:nvPr/>
        </p:nvPicPr>
        <p:blipFill rotWithShape="1">
          <a:blip r:embed="rId3">
            <a:alphaModFix/>
          </a:blip>
          <a:srcRect b="0" l="0" r="0" t="0"/>
          <a:stretch/>
        </p:blipFill>
        <p:spPr>
          <a:xfrm>
            <a:off x="395536" y="3651870"/>
            <a:ext cx="1944218" cy="720080"/>
          </a:xfrm>
          <a:prstGeom prst="rect">
            <a:avLst/>
          </a:prstGeom>
          <a:noFill/>
          <a:ln>
            <a:noFill/>
          </a:ln>
        </p:spPr>
      </p:pic>
      <p:pic>
        <p:nvPicPr>
          <p:cNvPr id="499" name="Google Shape;499;p77"/>
          <p:cNvPicPr preferRelativeResize="0"/>
          <p:nvPr/>
        </p:nvPicPr>
        <p:blipFill rotWithShape="1">
          <a:blip r:embed="rId4">
            <a:alphaModFix/>
          </a:blip>
          <a:srcRect b="0" l="0" r="0" t="0"/>
          <a:stretch/>
        </p:blipFill>
        <p:spPr>
          <a:xfrm>
            <a:off x="7380310" y="3059038"/>
            <a:ext cx="1727223" cy="2038021"/>
          </a:xfrm>
          <a:prstGeom prst="rect">
            <a:avLst/>
          </a:prstGeom>
          <a:noFill/>
          <a:ln>
            <a:noFill/>
          </a:ln>
        </p:spPr>
      </p:pic>
      <p:pic>
        <p:nvPicPr>
          <p:cNvPr id="500" name="Google Shape;500;p77"/>
          <p:cNvPicPr preferRelativeResize="0"/>
          <p:nvPr/>
        </p:nvPicPr>
        <p:blipFill rotWithShape="1">
          <a:blip r:embed="rId5">
            <a:alphaModFix/>
          </a:blip>
          <a:srcRect b="0" l="0" r="0" t="0"/>
          <a:stretch/>
        </p:blipFill>
        <p:spPr>
          <a:xfrm>
            <a:off x="3203848" y="3543300"/>
            <a:ext cx="3198862" cy="1418626"/>
          </a:xfrm>
          <a:prstGeom prst="rect">
            <a:avLst/>
          </a:prstGeom>
          <a:noFill/>
          <a:ln>
            <a:noFill/>
          </a:ln>
        </p:spPr>
      </p:pic>
      <p:cxnSp>
        <p:nvCxnSpPr>
          <p:cNvPr id="501" name="Google Shape;501;p77"/>
          <p:cNvCxnSpPr/>
          <p:nvPr/>
        </p:nvCxnSpPr>
        <p:spPr>
          <a:xfrm>
            <a:off x="4638173" y="1699270"/>
            <a:ext cx="0" cy="360000"/>
          </a:xfrm>
          <a:prstGeom prst="straightConnector1">
            <a:avLst/>
          </a:prstGeom>
          <a:noFill/>
          <a:ln cap="flat" cmpd="sng" w="9525">
            <a:solidFill>
              <a:srgbClr val="4A7DBA"/>
            </a:solidFill>
            <a:prstDash val="solid"/>
            <a:round/>
            <a:headEnd len="sm" w="sm" type="none"/>
            <a:tailEnd len="sm" w="sm" type="none"/>
          </a:ln>
        </p:spPr>
      </p:cxnSp>
      <p:cxnSp>
        <p:nvCxnSpPr>
          <p:cNvPr id="502" name="Google Shape;502;p77"/>
          <p:cNvCxnSpPr/>
          <p:nvPr/>
        </p:nvCxnSpPr>
        <p:spPr>
          <a:xfrm>
            <a:off x="1475656" y="1923678"/>
            <a:ext cx="5472600" cy="0"/>
          </a:xfrm>
          <a:prstGeom prst="straightConnector1">
            <a:avLst/>
          </a:prstGeom>
          <a:noFill/>
          <a:ln cap="flat" cmpd="sng" w="9525">
            <a:solidFill>
              <a:srgbClr val="4A7DBA"/>
            </a:solidFill>
            <a:prstDash val="solid"/>
            <a:round/>
            <a:headEnd len="sm" w="sm" type="none"/>
            <a:tailEnd len="sm" w="sm" type="none"/>
          </a:ln>
        </p:spPr>
      </p:cxnSp>
      <p:cxnSp>
        <p:nvCxnSpPr>
          <p:cNvPr id="503" name="Google Shape;503;p77"/>
          <p:cNvCxnSpPr/>
          <p:nvPr/>
        </p:nvCxnSpPr>
        <p:spPr>
          <a:xfrm>
            <a:off x="4644008" y="1923678"/>
            <a:ext cx="0" cy="504000"/>
          </a:xfrm>
          <a:prstGeom prst="straightConnector1">
            <a:avLst/>
          </a:prstGeom>
          <a:noFill/>
          <a:ln cap="flat" cmpd="sng" w="9525">
            <a:solidFill>
              <a:srgbClr val="4A7DBA"/>
            </a:solidFill>
            <a:prstDash val="solid"/>
            <a:round/>
            <a:headEnd len="sm" w="sm" type="none"/>
            <a:tailEnd len="sm" w="sm" type="none"/>
          </a:ln>
        </p:spPr>
      </p:cxnSp>
      <p:cxnSp>
        <p:nvCxnSpPr>
          <p:cNvPr id="504" name="Google Shape;504;p77"/>
          <p:cNvCxnSpPr/>
          <p:nvPr/>
        </p:nvCxnSpPr>
        <p:spPr>
          <a:xfrm>
            <a:off x="1475656" y="1923678"/>
            <a:ext cx="0" cy="504000"/>
          </a:xfrm>
          <a:prstGeom prst="straightConnector1">
            <a:avLst/>
          </a:prstGeom>
          <a:noFill/>
          <a:ln cap="flat" cmpd="sng" w="9525">
            <a:solidFill>
              <a:srgbClr val="4A7DBA"/>
            </a:solidFill>
            <a:prstDash val="solid"/>
            <a:round/>
            <a:headEnd len="sm" w="sm" type="none"/>
            <a:tailEnd len="sm" w="sm" type="none"/>
          </a:ln>
        </p:spPr>
      </p:cxnSp>
      <p:cxnSp>
        <p:nvCxnSpPr>
          <p:cNvPr id="505" name="Google Shape;505;p77"/>
          <p:cNvCxnSpPr/>
          <p:nvPr/>
        </p:nvCxnSpPr>
        <p:spPr>
          <a:xfrm>
            <a:off x="6948264" y="1923678"/>
            <a:ext cx="0" cy="504000"/>
          </a:xfrm>
          <a:prstGeom prst="straightConnector1">
            <a:avLst/>
          </a:prstGeom>
          <a:noFill/>
          <a:ln cap="flat" cmpd="sng" w="9525">
            <a:solidFill>
              <a:srgbClr val="4A7DBA"/>
            </a:solidFill>
            <a:prstDash val="solid"/>
            <a:round/>
            <a:headEnd len="sm" w="sm" type="none"/>
            <a:tailEnd len="sm" w="sm"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8"/>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Levels for defining providers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1" name="Google Shape;511;p78"/>
          <p:cNvSpPr txBox="1"/>
          <p:nvPr/>
        </p:nvSpPr>
        <p:spPr>
          <a:xfrm>
            <a:off x="329350" y="830025"/>
            <a:ext cx="8520600" cy="3909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Provider in service's own metadata: This will make service available everywhere as injector is the root injector. Angular creates one shared instance of service for whole application</a:t>
            </a:r>
            <a:endParaRPr sz="1600">
              <a:solidFill>
                <a:schemeClr val="dk2"/>
              </a:solidFill>
              <a:latin typeface="Roboto"/>
              <a:ea typeface="Roboto"/>
              <a:cs typeface="Roboto"/>
              <a:sym typeface="Roboto"/>
            </a:endParaRPr>
          </a:p>
          <a:p>
            <a:pPr indent="0" lvl="0" marL="0" rtl="0" algn="ctr">
              <a:spcBef>
                <a:spcPts val="0"/>
              </a:spcBef>
              <a:spcAft>
                <a:spcPts val="0"/>
              </a:spcAft>
              <a:buNone/>
            </a:pPr>
            <a:r>
              <a:rPr lang="en" sz="1800">
                <a:solidFill>
                  <a:schemeClr val="lt1"/>
                </a:solidFill>
                <a:latin typeface="Calibri"/>
                <a:ea typeface="Calibri"/>
                <a:cs typeface="Calibri"/>
                <a:sym typeface="Calibri"/>
              </a:rPr>
              <a:t>Rmodule.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Register provider in @NgModule: Same instance is available to all components in that module.</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Register provider in @Component: you get a new instance of the service with each new instance of that component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Dependency Injection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7" name="Google Shape;517;p79"/>
          <p:cNvSpPr/>
          <p:nvPr/>
        </p:nvSpPr>
        <p:spPr>
          <a:xfrm>
            <a:off x="179512" y="2499742"/>
            <a:ext cx="3312360" cy="1728216"/>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Service A</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Service B </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Service C</a:t>
            </a:r>
            <a:endParaRPr sz="1800">
              <a:solidFill>
                <a:srgbClr val="FFFFFF"/>
              </a:solidFill>
              <a:latin typeface="Calibri"/>
              <a:ea typeface="Calibri"/>
              <a:cs typeface="Calibri"/>
              <a:sym typeface="Calibri"/>
            </a:endParaRPr>
          </a:p>
        </p:txBody>
      </p:sp>
      <p:sp>
        <p:nvSpPr>
          <p:cNvPr id="518" name="Google Shape;518;p79"/>
          <p:cNvSpPr txBox="1"/>
          <p:nvPr/>
        </p:nvSpPr>
        <p:spPr>
          <a:xfrm>
            <a:off x="467544" y="1563638"/>
            <a:ext cx="908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rgbClr val="4F81BD"/>
                </a:solidFill>
                <a:latin typeface="Times New Roman"/>
                <a:ea typeface="Times New Roman"/>
                <a:cs typeface="Times New Roman"/>
                <a:sym typeface="Times New Roman"/>
              </a:rPr>
              <a:t>Injector</a:t>
            </a:r>
            <a:endParaRPr/>
          </a:p>
        </p:txBody>
      </p:sp>
      <p:cxnSp>
        <p:nvCxnSpPr>
          <p:cNvPr id="519" name="Google Shape;519;p79"/>
          <p:cNvCxnSpPr>
            <a:stCxn id="518" idx="2"/>
          </p:cNvCxnSpPr>
          <p:nvPr/>
        </p:nvCxnSpPr>
        <p:spPr>
          <a:xfrm>
            <a:off x="921894" y="1932938"/>
            <a:ext cx="454200" cy="566700"/>
          </a:xfrm>
          <a:prstGeom prst="straightConnector1">
            <a:avLst/>
          </a:prstGeom>
          <a:noFill/>
          <a:ln cap="flat" cmpd="sng" w="9525">
            <a:solidFill>
              <a:srgbClr val="4A7DBA"/>
            </a:solidFill>
            <a:prstDash val="solid"/>
            <a:round/>
            <a:headEnd len="sm" w="sm" type="none"/>
            <a:tailEnd len="med" w="med" type="stealth"/>
          </a:ln>
        </p:spPr>
      </p:cxnSp>
      <p:sp>
        <p:nvSpPr>
          <p:cNvPr id="520" name="Google Shape;520;p79"/>
          <p:cNvSpPr/>
          <p:nvPr/>
        </p:nvSpPr>
        <p:spPr>
          <a:xfrm>
            <a:off x="4788024" y="1491630"/>
            <a:ext cx="1872300" cy="576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Component 1 Needs Service A</a:t>
            </a:r>
            <a:endParaRPr sz="1800">
              <a:solidFill>
                <a:srgbClr val="FFFFFF"/>
              </a:solidFill>
              <a:latin typeface="Calibri"/>
              <a:ea typeface="Calibri"/>
              <a:cs typeface="Calibri"/>
              <a:sym typeface="Calibri"/>
            </a:endParaRPr>
          </a:p>
        </p:txBody>
      </p:sp>
      <p:cxnSp>
        <p:nvCxnSpPr>
          <p:cNvPr id="521" name="Google Shape;521;p79"/>
          <p:cNvCxnSpPr/>
          <p:nvPr/>
        </p:nvCxnSpPr>
        <p:spPr>
          <a:xfrm flipH="1" rot="10800000">
            <a:off x="2195736" y="1933098"/>
            <a:ext cx="2592300" cy="1070700"/>
          </a:xfrm>
          <a:prstGeom prst="straightConnector1">
            <a:avLst/>
          </a:prstGeom>
          <a:noFill/>
          <a:ln cap="flat" cmpd="sng" w="9525">
            <a:solidFill>
              <a:srgbClr val="000000"/>
            </a:solidFill>
            <a:prstDash val="solid"/>
            <a:round/>
            <a:headEnd len="sm" w="sm" type="none"/>
            <a:tailEnd len="med" w="med" type="stealth"/>
          </a:ln>
        </p:spPr>
      </p:cxnSp>
      <p:cxnSp>
        <p:nvCxnSpPr>
          <p:cNvPr id="522" name="Google Shape;522;p79"/>
          <p:cNvCxnSpPr/>
          <p:nvPr/>
        </p:nvCxnSpPr>
        <p:spPr>
          <a:xfrm>
            <a:off x="2195820" y="3003814"/>
            <a:ext cx="3456300" cy="144000"/>
          </a:xfrm>
          <a:prstGeom prst="straightConnector1">
            <a:avLst/>
          </a:prstGeom>
          <a:noFill/>
          <a:ln cap="flat" cmpd="sng" w="9525">
            <a:solidFill>
              <a:srgbClr val="000000"/>
            </a:solidFill>
            <a:prstDash val="solid"/>
            <a:round/>
            <a:headEnd len="sm" w="sm" type="none"/>
            <a:tailEnd len="med" w="med" type="stealth"/>
          </a:ln>
        </p:spPr>
      </p:cxnSp>
      <p:sp>
        <p:nvSpPr>
          <p:cNvPr id="523" name="Google Shape;523;p79"/>
          <p:cNvSpPr/>
          <p:nvPr/>
        </p:nvSpPr>
        <p:spPr>
          <a:xfrm>
            <a:off x="5508104" y="4083918"/>
            <a:ext cx="1872300" cy="576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Component 3 Needs Service B</a:t>
            </a:r>
            <a:endParaRPr sz="1800">
              <a:solidFill>
                <a:srgbClr val="FFFFFF"/>
              </a:solidFill>
              <a:latin typeface="Calibri"/>
              <a:ea typeface="Calibri"/>
              <a:cs typeface="Calibri"/>
              <a:sym typeface="Calibri"/>
            </a:endParaRPr>
          </a:p>
        </p:txBody>
      </p:sp>
      <p:cxnSp>
        <p:nvCxnSpPr>
          <p:cNvPr id="524" name="Google Shape;524;p79"/>
          <p:cNvCxnSpPr>
            <a:endCxn id="523" idx="1"/>
          </p:cNvCxnSpPr>
          <p:nvPr/>
        </p:nvCxnSpPr>
        <p:spPr>
          <a:xfrm>
            <a:off x="2123804" y="3363918"/>
            <a:ext cx="3384300" cy="1008000"/>
          </a:xfrm>
          <a:prstGeom prst="straightConnector1">
            <a:avLst/>
          </a:prstGeom>
          <a:noFill/>
          <a:ln cap="flat" cmpd="sng" w="9525">
            <a:solidFill>
              <a:srgbClr val="000000"/>
            </a:solidFill>
            <a:prstDash val="solid"/>
            <a:round/>
            <a:headEnd len="sm" w="sm" type="none"/>
            <a:tailEnd len="med" w="med" type="stealth"/>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0"/>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Tree Shakeable providers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0" name="Google Shape;530;p80"/>
          <p:cNvSpPr/>
          <p:nvPr/>
        </p:nvSpPr>
        <p:spPr>
          <a:xfrm>
            <a:off x="539552" y="1995686"/>
            <a:ext cx="3312360" cy="1944216"/>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To implement this we use provideIn property in @injectable decorator</a:t>
            </a:r>
            <a:endParaRPr sz="1800">
              <a:solidFill>
                <a:srgbClr val="FFFFFF"/>
              </a:solidFill>
              <a:latin typeface="Calibri"/>
              <a:ea typeface="Calibri"/>
              <a:cs typeface="Calibri"/>
              <a:sym typeface="Calibri"/>
            </a:endParaRPr>
          </a:p>
        </p:txBody>
      </p:sp>
      <p:sp>
        <p:nvSpPr>
          <p:cNvPr id="531" name="Google Shape;531;p80"/>
          <p:cNvSpPr/>
          <p:nvPr/>
        </p:nvSpPr>
        <p:spPr>
          <a:xfrm>
            <a:off x="4860032" y="699542"/>
            <a:ext cx="3312360" cy="1944216"/>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Earlier modules declare what services it needs</a:t>
            </a:r>
            <a:endParaRPr sz="1800">
              <a:solidFill>
                <a:srgbClr val="FFFFFF"/>
              </a:solidFill>
              <a:latin typeface="Calibri"/>
              <a:ea typeface="Calibri"/>
              <a:cs typeface="Calibri"/>
              <a:sym typeface="Calibri"/>
            </a:endParaRPr>
          </a:p>
        </p:txBody>
      </p:sp>
      <p:sp>
        <p:nvSpPr>
          <p:cNvPr id="532" name="Google Shape;532;p80"/>
          <p:cNvSpPr/>
          <p:nvPr/>
        </p:nvSpPr>
        <p:spPr>
          <a:xfrm>
            <a:off x="4932040" y="3075806"/>
            <a:ext cx="3312360" cy="1944216"/>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Now service itself declares where it should be provided.</a:t>
            </a:r>
            <a:endParaRPr sz="1800">
              <a:solidFill>
                <a:srgbClr val="FFFFFF"/>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ProvideIn Ways</a:t>
            </a:r>
            <a:endParaRPr/>
          </a:p>
        </p:txBody>
      </p:sp>
      <p:sp>
        <p:nvSpPr>
          <p:cNvPr id="538" name="Google Shape;538;p81"/>
          <p:cNvSpPr/>
          <p:nvPr/>
        </p:nvSpPr>
        <p:spPr>
          <a:xfrm>
            <a:off x="3779891" y="1529516"/>
            <a:ext cx="2304300" cy="720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ProvideIn</a:t>
            </a:r>
            <a:endParaRPr sz="1800">
              <a:solidFill>
                <a:srgbClr val="FFFFFF"/>
              </a:solidFill>
              <a:latin typeface="Calibri"/>
              <a:ea typeface="Calibri"/>
              <a:cs typeface="Calibri"/>
              <a:sym typeface="Calibri"/>
            </a:endParaRPr>
          </a:p>
        </p:txBody>
      </p:sp>
      <p:cxnSp>
        <p:nvCxnSpPr>
          <p:cNvPr id="539" name="Google Shape;539;p81"/>
          <p:cNvCxnSpPr>
            <a:stCxn id="538" idx="2"/>
          </p:cNvCxnSpPr>
          <p:nvPr/>
        </p:nvCxnSpPr>
        <p:spPr>
          <a:xfrm>
            <a:off x="4932041" y="2249516"/>
            <a:ext cx="0" cy="432000"/>
          </a:xfrm>
          <a:prstGeom prst="straightConnector1">
            <a:avLst/>
          </a:prstGeom>
          <a:noFill/>
          <a:ln cap="flat" cmpd="sng" w="9525">
            <a:solidFill>
              <a:srgbClr val="4A7DBA"/>
            </a:solidFill>
            <a:prstDash val="solid"/>
            <a:round/>
            <a:headEnd len="sm" w="sm" type="none"/>
            <a:tailEnd len="sm" w="sm" type="none"/>
          </a:ln>
        </p:spPr>
      </p:cxnSp>
      <p:cxnSp>
        <p:nvCxnSpPr>
          <p:cNvPr id="540" name="Google Shape;540;p81"/>
          <p:cNvCxnSpPr/>
          <p:nvPr/>
        </p:nvCxnSpPr>
        <p:spPr>
          <a:xfrm>
            <a:off x="2339731" y="2681644"/>
            <a:ext cx="4680600" cy="0"/>
          </a:xfrm>
          <a:prstGeom prst="straightConnector1">
            <a:avLst/>
          </a:prstGeom>
          <a:noFill/>
          <a:ln cap="flat" cmpd="sng" w="9525">
            <a:solidFill>
              <a:srgbClr val="4A7DBA"/>
            </a:solidFill>
            <a:prstDash val="solid"/>
            <a:round/>
            <a:headEnd len="sm" w="sm" type="none"/>
            <a:tailEnd len="sm" w="sm" type="none"/>
          </a:ln>
        </p:spPr>
      </p:cxnSp>
      <p:cxnSp>
        <p:nvCxnSpPr>
          <p:cNvPr id="541" name="Google Shape;541;p81"/>
          <p:cNvCxnSpPr/>
          <p:nvPr/>
        </p:nvCxnSpPr>
        <p:spPr>
          <a:xfrm>
            <a:off x="2339731" y="2681644"/>
            <a:ext cx="0" cy="432000"/>
          </a:xfrm>
          <a:prstGeom prst="straightConnector1">
            <a:avLst/>
          </a:prstGeom>
          <a:noFill/>
          <a:ln cap="flat" cmpd="sng" w="9525">
            <a:solidFill>
              <a:srgbClr val="4A7DBA"/>
            </a:solidFill>
            <a:prstDash val="solid"/>
            <a:round/>
            <a:headEnd len="sm" w="sm" type="none"/>
            <a:tailEnd len="sm" w="sm" type="none"/>
          </a:ln>
        </p:spPr>
      </p:cxnSp>
      <p:cxnSp>
        <p:nvCxnSpPr>
          <p:cNvPr id="542" name="Google Shape;542;p81"/>
          <p:cNvCxnSpPr/>
          <p:nvPr/>
        </p:nvCxnSpPr>
        <p:spPr>
          <a:xfrm>
            <a:off x="7020252" y="2681644"/>
            <a:ext cx="0" cy="432000"/>
          </a:xfrm>
          <a:prstGeom prst="straightConnector1">
            <a:avLst/>
          </a:prstGeom>
          <a:noFill/>
          <a:ln cap="flat" cmpd="sng" w="9525">
            <a:solidFill>
              <a:srgbClr val="4A7DBA"/>
            </a:solidFill>
            <a:prstDash val="solid"/>
            <a:round/>
            <a:headEnd len="sm" w="sm" type="none"/>
            <a:tailEnd len="sm" w="sm" type="none"/>
          </a:ln>
        </p:spPr>
      </p:cxnSp>
      <p:sp>
        <p:nvSpPr>
          <p:cNvPr id="543" name="Google Shape;543;p81"/>
          <p:cNvSpPr/>
          <p:nvPr/>
        </p:nvSpPr>
        <p:spPr>
          <a:xfrm>
            <a:off x="1187604" y="3113692"/>
            <a:ext cx="2304300" cy="720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Root </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 (AppModule)</a:t>
            </a:r>
            <a:endParaRPr sz="1800">
              <a:solidFill>
                <a:srgbClr val="FFFFFF"/>
              </a:solidFill>
              <a:latin typeface="Calibri"/>
              <a:ea typeface="Calibri"/>
              <a:cs typeface="Calibri"/>
              <a:sym typeface="Calibri"/>
            </a:endParaRPr>
          </a:p>
        </p:txBody>
      </p:sp>
      <p:sp>
        <p:nvSpPr>
          <p:cNvPr id="544" name="Google Shape;544;p81"/>
          <p:cNvSpPr/>
          <p:nvPr/>
        </p:nvSpPr>
        <p:spPr>
          <a:xfrm>
            <a:off x="5652100" y="3113692"/>
            <a:ext cx="2304300" cy="720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Custom Module</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(Our module)</a:t>
            </a:r>
            <a:endParaRPr sz="1800">
              <a:solidFill>
                <a:srgbClr val="FFFFF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206575" y="1917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RAD</a:t>
            </a:r>
            <a:endParaRPr/>
          </a:p>
        </p:txBody>
      </p:sp>
      <p:sp>
        <p:nvSpPr>
          <p:cNvPr id="120" name="Google Shape;120;p19"/>
          <p:cNvSpPr txBox="1"/>
          <p:nvPr/>
        </p:nvSpPr>
        <p:spPr>
          <a:xfrm>
            <a:off x="206575" y="856300"/>
            <a:ext cx="8520600" cy="5587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Business Modeling</a:t>
            </a:r>
            <a:endParaRPr sz="1500">
              <a:solidFill>
                <a:schemeClr val="dk2"/>
              </a:solidFill>
              <a:latin typeface="Roboto"/>
              <a:ea typeface="Roboto"/>
              <a:cs typeface="Roboto"/>
              <a:sym typeface="Roboto"/>
            </a:endParaRPr>
          </a:p>
          <a:p>
            <a:pPr indent="-323850" lvl="1" marL="13716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Business model is designed for the product to be developed</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Data Modeling	</a:t>
            </a:r>
            <a:endParaRPr sz="1500">
              <a:solidFill>
                <a:schemeClr val="dk2"/>
              </a:solidFill>
              <a:latin typeface="Roboto"/>
              <a:ea typeface="Roboto"/>
              <a:cs typeface="Roboto"/>
              <a:sym typeface="Roboto"/>
            </a:endParaRPr>
          </a:p>
          <a:p>
            <a:pPr indent="-323850" lvl="1" marL="13716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Data model is designed, The relation between these data objects are established using info gathered in first phase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Process Modeling</a:t>
            </a:r>
            <a:endParaRPr sz="1500">
              <a:solidFill>
                <a:schemeClr val="dk2"/>
              </a:solidFill>
              <a:latin typeface="Roboto"/>
              <a:ea typeface="Roboto"/>
              <a:cs typeface="Roboto"/>
              <a:sym typeface="Roboto"/>
            </a:endParaRPr>
          </a:p>
          <a:p>
            <a:pPr indent="-323850" lvl="1" marL="13716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Process model is designed. Process descriptions for adding, deleting, retrieving or modifying a data object are given</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Application Generation</a:t>
            </a:r>
            <a:endParaRPr sz="1500">
              <a:solidFill>
                <a:schemeClr val="dk2"/>
              </a:solidFill>
              <a:latin typeface="Roboto"/>
              <a:ea typeface="Roboto"/>
              <a:cs typeface="Roboto"/>
              <a:sym typeface="Roboto"/>
            </a:endParaRPr>
          </a:p>
          <a:p>
            <a:pPr indent="-323850" lvl="1" marL="13716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The actual Product is built using coding. Convert process and data models into actual prototypes.</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Testing and Turnover</a:t>
            </a:r>
            <a:endParaRPr sz="1500">
              <a:solidFill>
                <a:schemeClr val="dk2"/>
              </a:solidFill>
              <a:latin typeface="Roboto"/>
              <a:ea typeface="Roboto"/>
              <a:cs typeface="Roboto"/>
              <a:sym typeface="Roboto"/>
            </a:endParaRPr>
          </a:p>
          <a:p>
            <a:pPr indent="-323850" lvl="1" marL="13716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Product is tested and if changes are required then whole process starts again.</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2"/>
          <p:cNvSpPr txBox="1"/>
          <p:nvPr>
            <p:ph type="title"/>
          </p:nvPr>
        </p:nvSpPr>
        <p:spPr>
          <a:xfrm>
            <a:off x="311700" y="3797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ProvideIn Root</a:t>
            </a:r>
            <a:endParaRPr/>
          </a:p>
        </p:txBody>
      </p:sp>
      <p:sp>
        <p:nvSpPr>
          <p:cNvPr id="550" name="Google Shape;550;p82"/>
          <p:cNvSpPr/>
          <p:nvPr/>
        </p:nvSpPr>
        <p:spPr>
          <a:xfrm>
            <a:off x="683575" y="1153351"/>
            <a:ext cx="4896504" cy="2625264"/>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Advantage: Service will bundled only if its used. </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Imp: Using service in say components , components must also be used somewhere</a:t>
            </a:r>
            <a:endParaRPr sz="1800">
              <a:solidFill>
                <a:srgbClr val="FFFFFF"/>
              </a:solidFill>
              <a:latin typeface="Calibri"/>
              <a:ea typeface="Calibri"/>
              <a:cs typeface="Calibri"/>
              <a:sym typeface="Calibri"/>
            </a:endParaRPr>
          </a:p>
        </p:txBody>
      </p:sp>
      <p:sp>
        <p:nvSpPr>
          <p:cNvPr id="551" name="Google Shape;551;p82"/>
          <p:cNvSpPr/>
          <p:nvPr/>
        </p:nvSpPr>
        <p:spPr>
          <a:xfrm>
            <a:off x="5300459" y="2589605"/>
            <a:ext cx="3520044" cy="1976616"/>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We don’t need to import service in modules and thereby importing modules wherever services are required</a:t>
            </a:r>
            <a:endParaRPr sz="1800">
              <a:solidFill>
                <a:srgbClr val="FFFFFF"/>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3"/>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Create First Angular application in local</a:t>
            </a:r>
            <a:endParaRPr/>
          </a:p>
        </p:txBody>
      </p:sp>
      <p:sp>
        <p:nvSpPr>
          <p:cNvPr id="557" name="Google Shape;557;p83"/>
          <p:cNvSpPr txBox="1"/>
          <p:nvPr/>
        </p:nvSpPr>
        <p:spPr>
          <a:xfrm>
            <a:off x="329350" y="830025"/>
            <a:ext cx="8520600" cy="5110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Install Node.js: </a:t>
            </a:r>
            <a:r>
              <a:rPr lang="en" sz="1600">
                <a:solidFill>
                  <a:schemeClr val="dk2"/>
                </a:solidFill>
                <a:latin typeface="Roboto"/>
                <a:ea typeface="Roboto"/>
                <a:cs typeface="Roboto"/>
                <a:sym typeface="Roboto"/>
              </a:rPr>
              <a:t>Angular requires </a:t>
            </a:r>
            <a:r>
              <a:rPr b="1" lang="en" sz="1600">
                <a:solidFill>
                  <a:schemeClr val="dk2"/>
                </a:solidFill>
                <a:latin typeface="Roboto"/>
                <a:ea typeface="Roboto"/>
                <a:cs typeface="Roboto"/>
                <a:sym typeface="Roboto"/>
              </a:rPr>
              <a:t>Node.js and npm </a:t>
            </a:r>
            <a:r>
              <a:rPr lang="en" sz="1600">
                <a:solidFill>
                  <a:schemeClr val="dk2"/>
                </a:solidFill>
                <a:latin typeface="Roboto"/>
                <a:ea typeface="Roboto"/>
                <a:cs typeface="Roboto"/>
                <a:sym typeface="Roboto"/>
              </a:rPr>
              <a:t>(Node Package Manager) to be installed on your machine. Visit the official Node.js website (</a:t>
            </a:r>
            <a:r>
              <a:rPr b="1" lang="en" sz="1600">
                <a:solidFill>
                  <a:schemeClr val="dk2"/>
                </a:solidFill>
                <a:latin typeface="Roboto"/>
                <a:ea typeface="Roboto"/>
                <a:cs typeface="Roboto"/>
                <a:sym typeface="Roboto"/>
              </a:rPr>
              <a:t>https://nodejs.org</a:t>
            </a:r>
            <a:r>
              <a:rPr lang="en" sz="1600">
                <a:solidFill>
                  <a:schemeClr val="dk2"/>
                </a:solidFill>
                <a:latin typeface="Roboto"/>
                <a:ea typeface="Roboto"/>
                <a:cs typeface="Roboto"/>
                <a:sym typeface="Roboto"/>
              </a:rPr>
              <a:t>) and download it. Node.js is an </a:t>
            </a:r>
            <a:r>
              <a:rPr b="1" lang="en" sz="1600">
                <a:solidFill>
                  <a:schemeClr val="dk2"/>
                </a:solidFill>
                <a:latin typeface="Roboto"/>
                <a:ea typeface="Roboto"/>
                <a:cs typeface="Roboto"/>
                <a:sym typeface="Roboto"/>
              </a:rPr>
              <a:t>open source runtime environment like JVM </a:t>
            </a:r>
            <a:r>
              <a:rPr lang="en" sz="1600">
                <a:solidFill>
                  <a:schemeClr val="dk2"/>
                </a:solidFill>
                <a:latin typeface="Roboto"/>
                <a:ea typeface="Roboto"/>
                <a:cs typeface="Roboto"/>
                <a:sym typeface="Roboto"/>
              </a:rPr>
              <a:t>for executing JavaScript code. npm -v and ng version will be used to verify downloads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Install Angular CLI: </a:t>
            </a:r>
            <a:r>
              <a:rPr lang="en" sz="1600">
                <a:solidFill>
                  <a:schemeClr val="dk2"/>
                </a:solidFill>
                <a:latin typeface="Roboto"/>
                <a:ea typeface="Roboto"/>
                <a:cs typeface="Roboto"/>
                <a:sym typeface="Roboto"/>
              </a:rPr>
              <a:t>Angular CLI (Command Line Interface) is a powerful tool that simplifies the creation and management of Angular projects. Open a command prompt or terminal and run the following command to install Angular CLI globally on your machine: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npm install -g @angular/cli</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will install Angular CLI globally and make it available as a command-line tool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Create a new Angular project: </a:t>
            </a:r>
            <a:r>
              <a:rPr lang="en" sz="1600">
                <a:solidFill>
                  <a:schemeClr val="dk2"/>
                </a:solidFill>
                <a:latin typeface="Roboto"/>
                <a:ea typeface="Roboto"/>
                <a:cs typeface="Roboto"/>
                <a:sym typeface="Roboto"/>
              </a:rPr>
              <a:t>Once Angular CLI is installed, you can create a new Angular project by running the following command: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4"/>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Create First Angular application in local</a:t>
            </a:r>
            <a:endParaRPr/>
          </a:p>
        </p:txBody>
      </p:sp>
      <p:sp>
        <p:nvSpPr>
          <p:cNvPr id="563" name="Google Shape;563;p84"/>
          <p:cNvSpPr txBox="1"/>
          <p:nvPr/>
        </p:nvSpPr>
        <p:spPr>
          <a:xfrm>
            <a:off x="329350" y="830025"/>
            <a:ext cx="85206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new my-app</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Replace "my-app" with the desired name for your project. Angular CLI will create a new directory with the project structure and necessary files.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Navigate to the project directory:</a:t>
            </a:r>
            <a:r>
              <a:rPr lang="en" sz="1600">
                <a:solidFill>
                  <a:schemeClr val="dk2"/>
                </a:solidFill>
                <a:latin typeface="Roboto"/>
                <a:ea typeface="Roboto"/>
                <a:cs typeface="Roboto"/>
                <a:sym typeface="Roboto"/>
              </a:rPr>
              <a:t> Change your working directory to the newly created project directory: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cd my-app</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Serve the application</a:t>
            </a:r>
            <a:r>
              <a:rPr lang="en" sz="1600">
                <a:solidFill>
                  <a:schemeClr val="dk2"/>
                </a:solidFill>
                <a:latin typeface="Roboto"/>
                <a:ea typeface="Roboto"/>
                <a:cs typeface="Roboto"/>
                <a:sym typeface="Roboto"/>
              </a:rPr>
              <a:t>: To start a local development server and serve your Angular application, run the following command: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serve</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will compile your application and make it available at http://localhost:4200. Open your web browser and visit that URL to see your application running.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5"/>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Folder structure</a:t>
            </a:r>
            <a:endParaRPr/>
          </a:p>
        </p:txBody>
      </p:sp>
      <p:sp>
        <p:nvSpPr>
          <p:cNvPr id="569" name="Google Shape;569;p85"/>
          <p:cNvSpPr txBox="1"/>
          <p:nvPr/>
        </p:nvSpPr>
        <p:spPr>
          <a:xfrm>
            <a:off x="329350" y="8300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app/</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Contains the component files in which your application logic and data are defined. This is the folder containing business logics and screens code.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Assets/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Contains image and other asset files to be copied as-is when you build your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environments/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Contains build configuration options for particular target environments. By default there is an unnamed standard development environment and a production ("prod") environment. You can define additional target environment configurations.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Favicon.ico</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 icon to use for this application in the bookmark bar. I will show you how.</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6"/>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Folder structure</a:t>
            </a:r>
            <a:endParaRPr/>
          </a:p>
        </p:txBody>
      </p:sp>
      <p:sp>
        <p:nvSpPr>
          <p:cNvPr id="575" name="Google Shape;575;p86"/>
          <p:cNvSpPr txBox="1"/>
          <p:nvPr/>
        </p:nvSpPr>
        <p:spPr>
          <a:xfrm>
            <a:off x="329350" y="8300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a:t>
            </a:r>
            <a:r>
              <a:rPr b="1" lang="en" sz="1600">
                <a:solidFill>
                  <a:schemeClr val="dk2"/>
                </a:solidFill>
                <a:latin typeface="Roboto"/>
                <a:ea typeface="Roboto"/>
                <a:cs typeface="Roboto"/>
                <a:sym typeface="Roboto"/>
              </a:rPr>
              <a:t>ndex.html</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a:t>
            </a:r>
            <a:r>
              <a:rPr b="1" lang="en" sz="1600">
                <a:solidFill>
                  <a:schemeClr val="dk2"/>
                </a:solidFill>
                <a:latin typeface="Roboto"/>
                <a:ea typeface="Roboto"/>
                <a:cs typeface="Roboto"/>
                <a:sym typeface="Roboto"/>
              </a:rPr>
              <a:t>main HTML page</a:t>
            </a:r>
            <a:r>
              <a:rPr lang="en" sz="1600">
                <a:solidFill>
                  <a:schemeClr val="dk2"/>
                </a:solidFill>
                <a:latin typeface="Roboto"/>
                <a:ea typeface="Roboto"/>
                <a:cs typeface="Roboto"/>
                <a:sym typeface="Roboto"/>
              </a:rPr>
              <a:t> that is served when someone visits your site. This is the very first page from where your application’s life starts. As soon as you hit localhost:4200/ you will land at a main page. Right click and select inspect. You will be able to see your index.html content and with that some extra code  like scripts, app code data. The CLI automatically adds all JavaScript and CSS files when building your app, so you typically don't need to add any &lt;script&gt; or&lt;link&gt; tags here manually. So cli modifies this file for us.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M</a:t>
            </a:r>
            <a:r>
              <a:rPr b="1" lang="en" sz="1600">
                <a:solidFill>
                  <a:schemeClr val="dk2"/>
                </a:solidFill>
                <a:latin typeface="Roboto"/>
                <a:ea typeface="Roboto"/>
                <a:cs typeface="Roboto"/>
                <a:sym typeface="Roboto"/>
              </a:rPr>
              <a:t>ain.ts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main entry point for your application. It bootstraps the application's root module (AppModule) to run in the browser.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P</a:t>
            </a:r>
            <a:r>
              <a:rPr b="1" lang="en" sz="1600">
                <a:solidFill>
                  <a:schemeClr val="dk2"/>
                </a:solidFill>
                <a:latin typeface="Roboto"/>
                <a:ea typeface="Roboto"/>
                <a:cs typeface="Roboto"/>
                <a:sym typeface="Roboto"/>
              </a:rPr>
              <a:t>olyfills.ts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Provides polyfill scripts for browser support.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7"/>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Folder structure</a:t>
            </a:r>
            <a:endParaRPr/>
          </a:p>
        </p:txBody>
      </p:sp>
      <p:sp>
        <p:nvSpPr>
          <p:cNvPr id="581" name="Google Shape;581;p87"/>
          <p:cNvSpPr txBox="1"/>
          <p:nvPr/>
        </p:nvSpPr>
        <p:spPr>
          <a:xfrm>
            <a:off x="329350" y="830025"/>
            <a:ext cx="85206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styles.sass/ styles.css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Lists CSS files that supply styles for a project. The extension reflects the style preprocessor you have configured for the project.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8"/>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@CrossOrigin</a:t>
            </a:r>
            <a:endParaRPr/>
          </a:p>
        </p:txBody>
      </p:sp>
      <p:sp>
        <p:nvSpPr>
          <p:cNvPr id="587" name="Google Shape;587;p88"/>
          <p:cNvSpPr txBox="1"/>
          <p:nvPr/>
        </p:nvSpPr>
        <p:spPr>
          <a:xfrm>
            <a:off x="329350" y="830025"/>
            <a:ext cx="85206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connect your FE to Microservices at backend use this at controller level else u will face following error: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Access to XMLHttpRequest at 'http://localhost:9091/restaurant/fetchAllRestaurants' from origin 'http://localhost:4200' has been blocked by CORS policy: No 'Access-Control-Allow-Origin' header is present on the requested resource.</a:t>
            </a:r>
            <a:endParaRPr sz="1600">
              <a:solidFill>
                <a:schemeClr val="dk2"/>
              </a:solidFill>
              <a:latin typeface="Roboto"/>
              <a:ea typeface="Roboto"/>
              <a:cs typeface="Roboto"/>
              <a:sym typeface="Robot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Commands used</a:t>
            </a:r>
            <a:endParaRPr/>
          </a:p>
        </p:txBody>
      </p:sp>
      <p:sp>
        <p:nvSpPr>
          <p:cNvPr id="593" name="Google Shape;593;p89"/>
          <p:cNvSpPr txBox="1"/>
          <p:nvPr/>
        </p:nvSpPr>
        <p:spPr>
          <a:xfrm>
            <a:off x="329350" y="830025"/>
            <a:ext cx="85206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cd .\src\app\</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 generate module restaurant-listing --routing</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 generate component </a:t>
            </a:r>
            <a:r>
              <a:rPr lang="en" sz="1600">
                <a:solidFill>
                  <a:schemeClr val="dk2"/>
                </a:solidFill>
                <a:latin typeface="Roboto"/>
                <a:ea typeface="Roboto"/>
                <a:cs typeface="Roboto"/>
                <a:sym typeface="Roboto"/>
              </a:rPr>
              <a:t> restaurant-listing</a:t>
            </a:r>
            <a:r>
              <a:rPr lang="en" sz="1600">
                <a:solidFill>
                  <a:schemeClr val="dk2"/>
                </a:solidFill>
                <a:latin typeface="Roboto"/>
                <a:ea typeface="Roboto"/>
                <a:cs typeface="Roboto"/>
                <a:sym typeface="Roboto"/>
              </a:rPr>
              <a:t> --module=</a:t>
            </a:r>
            <a:r>
              <a:rPr lang="en" sz="1600">
                <a:solidFill>
                  <a:schemeClr val="dk2"/>
                </a:solidFill>
                <a:latin typeface="Roboto"/>
                <a:ea typeface="Roboto"/>
                <a:cs typeface="Roboto"/>
                <a:sym typeface="Roboto"/>
              </a:rPr>
              <a:t>restaurant-listing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0"/>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Router outlet</a:t>
            </a:r>
            <a:endParaRPr/>
          </a:p>
        </p:txBody>
      </p:sp>
      <p:sp>
        <p:nvSpPr>
          <p:cNvPr id="599" name="Google Shape;599;p90"/>
          <p:cNvSpPr txBox="1"/>
          <p:nvPr/>
        </p:nvSpPr>
        <p:spPr>
          <a:xfrm>
            <a:off x="329350" y="830025"/>
            <a:ext cx="85206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By using RouterOutlet in your application, you can create a dynamic and responsive user interface that seamlessly updates the displayed content as users navigate through different routes or URLs.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91"/>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05" name="Google Shape;605;p91"/>
          <p:cNvSpPr txBox="1"/>
          <p:nvPr/>
        </p:nvSpPr>
        <p:spPr>
          <a:xfrm>
            <a:off x="329350" y="830025"/>
            <a:ext cx="85206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app/app.module.ts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Defines the root module, named AppModule, that tells Angular how to assemble the application. Initially declares only the AppComponent. As you add more components to the app, they must be declared here.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purpose of a NgModule is to declare each thing you create in Angular, and group them together (like Java packages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Your Angular application has at least one module which is called the root module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Bootstrapping : </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Reading and compiling is the bootstrapping process, ie creating an instance in v simple terms. Bootstrapping  is where the application is loaded when Angular comes to life.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Rest and Restful </a:t>
            </a:r>
            <a:endParaRPr/>
          </a:p>
        </p:txBody>
      </p:sp>
      <p:sp>
        <p:nvSpPr>
          <p:cNvPr id="126" name="Google Shape;126;p20"/>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92"/>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11" name="Google Shape;611;p92"/>
          <p:cNvSpPr txBox="1"/>
          <p:nvPr/>
        </p:nvSpPr>
        <p:spPr>
          <a:xfrm>
            <a:off x="329350" y="830025"/>
            <a:ext cx="8520600" cy="53565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most important properties are as follows.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declarations </a:t>
            </a:r>
            <a:r>
              <a:rPr lang="en" sz="1600">
                <a:solidFill>
                  <a:schemeClr val="dk2"/>
                </a:solidFill>
                <a:latin typeface="Roboto"/>
                <a:ea typeface="Roboto"/>
                <a:cs typeface="Roboto"/>
                <a:sym typeface="Roboto"/>
              </a:rPr>
              <a:t>- Declare views to make them privately available in this module.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exports </a:t>
            </a:r>
            <a:r>
              <a:rPr lang="en" sz="1600">
                <a:solidFill>
                  <a:schemeClr val="dk2"/>
                </a:solidFill>
                <a:latin typeface="Roboto"/>
                <a:ea typeface="Roboto"/>
                <a:cs typeface="Roboto"/>
                <a:sym typeface="Roboto"/>
              </a:rPr>
              <a:t>- Makes the declared view public so they can be used by other modules.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imports </a:t>
            </a:r>
            <a:r>
              <a:rPr lang="en" sz="1600">
                <a:solidFill>
                  <a:schemeClr val="dk2"/>
                </a:solidFill>
                <a:latin typeface="Roboto"/>
                <a:ea typeface="Roboto"/>
                <a:cs typeface="Roboto"/>
                <a:sym typeface="Roboto"/>
              </a:rPr>
              <a:t>- This is where you import other modules.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providers </a:t>
            </a:r>
            <a:r>
              <a:rPr lang="en" sz="1600">
                <a:solidFill>
                  <a:schemeClr val="dk2"/>
                </a:solidFill>
                <a:latin typeface="Roboto"/>
                <a:ea typeface="Roboto"/>
                <a:cs typeface="Roboto"/>
                <a:sym typeface="Roboto"/>
              </a:rPr>
              <a:t>- Defines services that can be injected into this module’s views.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bootstrap </a:t>
            </a:r>
            <a:r>
              <a:rPr lang="en" sz="1600">
                <a:solidFill>
                  <a:schemeClr val="dk2"/>
                </a:solidFill>
                <a:latin typeface="Roboto"/>
                <a:ea typeface="Roboto"/>
                <a:cs typeface="Roboto"/>
                <a:sym typeface="Roboto"/>
              </a:rPr>
              <a:t>- The component used to launch the app, the AppComponent by default. All apps must have at least one.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run the following command to create a custom module named admin:</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a:t>
            </a:r>
            <a:r>
              <a:rPr b="1" lang="en" sz="1600">
                <a:solidFill>
                  <a:schemeClr val="dk2"/>
                </a:solidFill>
                <a:latin typeface="Roboto"/>
                <a:ea typeface="Roboto"/>
                <a:cs typeface="Roboto"/>
                <a:sym typeface="Roboto"/>
              </a:rPr>
              <a:t>ng g module admin</a:t>
            </a:r>
            <a:r>
              <a:rPr lang="en" sz="1600">
                <a:solidFill>
                  <a:schemeClr val="dk2"/>
                </a:solidFill>
                <a:latin typeface="Roboto"/>
                <a:ea typeface="Roboto"/>
                <a:cs typeface="Roboto"/>
                <a:sym typeface="Roboto"/>
              </a:rPr>
              <a:t>  or </a:t>
            </a:r>
            <a:r>
              <a:rPr b="1" lang="en" sz="1600">
                <a:solidFill>
                  <a:schemeClr val="dk2"/>
                </a:solidFill>
                <a:latin typeface="Roboto"/>
                <a:ea typeface="Roboto"/>
                <a:cs typeface="Roboto"/>
                <a:sym typeface="Roboto"/>
              </a:rPr>
              <a:t>ng generate module &lt;module_name&gt;</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3"/>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17" name="Google Shape;617;p93"/>
          <p:cNvSpPr txBox="1"/>
          <p:nvPr/>
        </p:nvSpPr>
        <p:spPr>
          <a:xfrm>
            <a:off x="329350" y="830025"/>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app/app.component.ts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Defines the logic for the app's root component, named AppComponent. The code here is responsible for the part of the screen you see in front of you.</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a:t>
            </a:r>
            <a:r>
              <a:rPr b="1" lang="en" sz="1600">
                <a:solidFill>
                  <a:schemeClr val="dk2"/>
                </a:solidFill>
                <a:latin typeface="Roboto"/>
                <a:ea typeface="Roboto"/>
                <a:cs typeface="Roboto"/>
                <a:sym typeface="Roboto"/>
              </a:rPr>
              <a:t>component controls a patch of screen called a view</a:t>
            </a:r>
            <a:r>
              <a:rPr lang="en" sz="1600">
                <a:solidFill>
                  <a:schemeClr val="dk2"/>
                </a:solidFill>
                <a:latin typeface="Roboto"/>
                <a:ea typeface="Roboto"/>
                <a:cs typeface="Roboto"/>
                <a:sym typeface="Roboto"/>
              </a:rPr>
              <a: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@Component decorator identifies the class immediately below it as a component class. It's not a component until you mark it as one with the @Component decorator.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What you see as arguments in component decorator is the metadata for a component.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metadata for a component tells Angular where to get the major building blocks that it needs to create and present the component and its view.</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 can create a custom component by command :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generate component “compname” or ng g c “compname”.</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4"/>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23" name="Google Shape;623;p94"/>
          <p:cNvSpPr txBox="1"/>
          <p:nvPr/>
        </p:nvSpPr>
        <p:spPr>
          <a:xfrm>
            <a:off x="329350" y="830025"/>
            <a:ext cx="8520600" cy="5110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Template</a:t>
            </a: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Template defines a view of your screen. So what you see in front of you is the result of html and angular logics </a:t>
            </a:r>
            <a:r>
              <a:rPr lang="en" sz="1600">
                <a:solidFill>
                  <a:schemeClr val="dk2"/>
                </a:solidFill>
                <a:latin typeface="Roboto"/>
                <a:ea typeface="Roboto"/>
                <a:cs typeface="Roboto"/>
                <a:sym typeface="Roboto"/>
              </a:rPr>
              <a:t>written</a:t>
            </a:r>
            <a:r>
              <a:rPr lang="en" sz="1600">
                <a:solidFill>
                  <a:schemeClr val="dk2"/>
                </a:solidFill>
                <a:latin typeface="Roboto"/>
                <a:ea typeface="Roboto"/>
                <a:cs typeface="Roboto"/>
                <a:sym typeface="Roboto"/>
              </a:rPr>
              <a:t> in your template file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template looks like regular HTML, except that it also contains Angular syntax.</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 syntaxes  alters the HTML view based on your app's DOM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Data binding to coordinate the app and DOM/ view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There are 4 types of data binding: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Interpolation(one-way data binding)</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Property binding(one-way data binding)</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Event binding (one-way data binding)</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2 way binding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5"/>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29" name="Google Shape;629;p95"/>
          <p:cNvSpPr txBox="1"/>
          <p:nvPr/>
        </p:nvSpPr>
        <p:spPr>
          <a:xfrm>
            <a:off x="329350" y="830025"/>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630" name="Google Shape;630;p95"/>
          <p:cNvPicPr preferRelativeResize="0"/>
          <p:nvPr/>
        </p:nvPicPr>
        <p:blipFill rotWithShape="1">
          <a:blip r:embed="rId3">
            <a:alphaModFix/>
          </a:blip>
          <a:srcRect b="0" l="0" r="0" t="0"/>
          <a:stretch/>
        </p:blipFill>
        <p:spPr>
          <a:xfrm>
            <a:off x="1817175" y="877675"/>
            <a:ext cx="4577950" cy="42658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96"/>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36" name="Google Shape;636;p96"/>
          <p:cNvSpPr txBox="1"/>
          <p:nvPr/>
        </p:nvSpPr>
        <p:spPr>
          <a:xfrm>
            <a:off x="329350" y="830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Selector</a:t>
            </a:r>
            <a:r>
              <a:rPr lang="en" sz="1600">
                <a:solidFill>
                  <a:schemeClr val="dk2"/>
                </a:solidFill>
                <a:latin typeface="Roboto"/>
                <a:ea typeface="Roboto"/>
                <a:cs typeface="Roboto"/>
                <a:sym typeface="Roboto"/>
              </a:rPr>
              <a:t>: how the component can be referenced in HTML . A CSS selector that tells Angular to create and insert an instance of this component wherever it finds the corresponding tag in template HTML, For example, if an app's HTML contains &lt;custom-comp&gt;&lt;/ custom-comp &gt;, then Angular inserts an instance of the HeroListComponent view between those tags.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styleUrls</a:t>
            </a:r>
            <a:r>
              <a:rPr lang="en" sz="1600">
                <a:solidFill>
                  <a:schemeClr val="dk2"/>
                </a:solidFill>
                <a:latin typeface="Roboto"/>
                <a:ea typeface="Roboto"/>
                <a:cs typeface="Roboto"/>
                <a:sym typeface="Roboto"/>
              </a:rPr>
              <a:t>:  contains array of style sheets to be applied on html / template for showing the view.</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providers</a:t>
            </a:r>
            <a:r>
              <a:rPr lang="en" sz="1600">
                <a:solidFill>
                  <a:schemeClr val="dk2"/>
                </a:solidFill>
                <a:latin typeface="Roboto"/>
                <a:ea typeface="Roboto"/>
                <a:cs typeface="Roboto"/>
                <a:sym typeface="Roboto"/>
              </a:rPr>
              <a:t>:  An array of providers for services that the component requires.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7"/>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Built-in structural  directives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42" name="Google Shape;642;p97"/>
          <p:cNvSpPr txBox="1"/>
          <p:nvPr/>
        </p:nvSpPr>
        <p:spPr>
          <a:xfrm>
            <a:off x="329350" y="830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Structural directives are responsible for HTML layout. They shape or reshape the DOM's structure, typically by adding, removing, and manipulating the host elements to which they are attached.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section is an introduction to the common built-in structural directives: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NgIf—conditionally creates or destroys subviews from the template.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NgFor—repeat a node for each item in a list.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NgSwitch—a set of directives that switch among alternative views.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98"/>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Why we </a:t>
            </a:r>
            <a:r>
              <a:rPr lang="en" sz="2800"/>
              <a:t>create</a:t>
            </a:r>
            <a:r>
              <a:rPr lang="en" sz="2800"/>
              <a:t> Models as </a:t>
            </a:r>
            <a:r>
              <a:rPr lang="en" sz="2800"/>
              <a:t>Interfaces</a:t>
            </a:r>
            <a:r>
              <a:rPr lang="en" sz="2800"/>
              <a:t> and not classes </a:t>
            </a:r>
            <a:endParaRPr sz="2900"/>
          </a:p>
        </p:txBody>
      </p:sp>
      <p:sp>
        <p:nvSpPr>
          <p:cNvPr id="648" name="Google Shape;648;p98"/>
          <p:cNvSpPr txBox="1"/>
          <p:nvPr/>
        </p:nvSpPr>
        <p:spPr>
          <a:xfrm>
            <a:off x="329350" y="830025"/>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Interfaces are useful for describing the shape and structure of data objects.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Interfaces are lightweight and do not generate any code in the compiled JavaScript output.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are mainly used for type-checking and providing a contract for objects to adhere to.</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While Classes can provide more functionality and encapsulation compared to interfaces.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are often used when you need to instantiate objects, maintain internal state, or perform operations on the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9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we need to export a component from module if needed in another module</a:t>
            </a:r>
            <a:endParaRPr sz="2300"/>
          </a:p>
        </p:txBody>
      </p:sp>
      <p:sp>
        <p:nvSpPr>
          <p:cNvPr id="654" name="Google Shape;654;p99"/>
          <p:cNvSpPr txBox="1"/>
          <p:nvPr/>
        </p:nvSpPr>
        <p:spPr>
          <a:xfrm>
            <a:off x="329350" y="830025"/>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Import the HeaderComponent and add it to the declarations and exports arrays: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Interfaces are lightweight and do not generate any code in the compiled JavaScript output.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are mainly used for type-checking and providing a contract for objects to adhere to.</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While Classes can provide more functionality and encapsulation compared to interfaces.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are often used when you need to instantiate objects, maintain internal state, or perform operations on the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0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0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Kubernetes?</a:t>
            </a:r>
            <a:endParaRPr sz="2300"/>
          </a:p>
        </p:txBody>
      </p:sp>
      <p:sp>
        <p:nvSpPr>
          <p:cNvPr id="665" name="Google Shape;665;p101"/>
          <p:cNvSpPr txBox="1"/>
          <p:nvPr/>
        </p:nvSpPr>
        <p:spPr>
          <a:xfrm>
            <a:off x="329350" y="830025"/>
            <a:ext cx="85206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Kubernetes is an open-source container orchestration platform that automates the deployment, scaling, and management of containerized applications.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Orchestration involves managing the lifecycle of containers, including their deployment, scaling, networking, storage, and monitoring. Kubernetes acts as the central control plane that automates and coordinates these tasks, ensuring that the desired state of the application or system is maintained.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Containerization allows applications to be packaged along with their dependencies, such as libraries and configuration files, into lightweight, portable units called containers. Kubernetes provides a framework for managing and running these containers across a cluster of machines.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REST and RESTFUL</a:t>
            </a:r>
            <a:endParaRPr/>
          </a:p>
        </p:txBody>
      </p:sp>
      <p:sp>
        <p:nvSpPr>
          <p:cNvPr id="132" name="Google Shape;132;p21"/>
          <p:cNvSpPr txBox="1"/>
          <p:nvPr/>
        </p:nvSpPr>
        <p:spPr>
          <a:xfrm>
            <a:off x="329350" y="1211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represents REpresentational State Transfer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RESTFUL web services are web services that follows REST architectural concept (stateless client-server architecture).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Its is an architectural style for developing applications that can be accessed over the network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0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Kubernetes?</a:t>
            </a:r>
            <a:endParaRPr sz="2300"/>
          </a:p>
        </p:txBody>
      </p:sp>
      <p:sp>
        <p:nvSpPr>
          <p:cNvPr id="671" name="Google Shape;671;p102"/>
          <p:cNvSpPr txBox="1"/>
          <p:nvPr/>
        </p:nvSpPr>
        <p:spPr>
          <a:xfrm>
            <a:off x="329350" y="830025"/>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Simplified Deployment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Automated Scaling and Load Balancing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Self-Healing and Fault Tolerance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Rollouts and Rollbacks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High availability with technically no downtime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Kubernetes makes it easier to develop, deploy, and manage applications, allowing developers and operations teams to focus more on delivering value and less on infrastructure management.</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0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Components of </a:t>
            </a:r>
            <a:r>
              <a:rPr lang="en" sz="2200"/>
              <a:t>Kubernetes?</a:t>
            </a:r>
            <a:endParaRPr sz="2300"/>
          </a:p>
        </p:txBody>
      </p:sp>
      <p:sp>
        <p:nvSpPr>
          <p:cNvPr id="677" name="Google Shape;677;p103"/>
          <p:cNvSpPr txBox="1"/>
          <p:nvPr/>
        </p:nvSpPr>
        <p:spPr>
          <a:xfrm>
            <a:off x="329350" y="830025"/>
            <a:ext cx="8520600" cy="5356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Node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Pods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Services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Ingress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 maps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Secrets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Volumes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Deployments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Stateful set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0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 node?</a:t>
            </a:r>
            <a:endParaRPr sz="2300"/>
          </a:p>
        </p:txBody>
      </p:sp>
      <p:sp>
        <p:nvSpPr>
          <p:cNvPr id="683" name="Google Shape;683;p104"/>
          <p:cNvSpPr txBox="1"/>
          <p:nvPr/>
        </p:nvSpPr>
        <p:spPr>
          <a:xfrm>
            <a:off x="329350" y="830025"/>
            <a:ext cx="85206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 need to deploy your app on a physical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server or a virtual machine (VM) and that machine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is called  a worker node or simply a "node. Or a slave</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684" name="Google Shape;684;p104"/>
          <p:cNvPicPr preferRelativeResize="0"/>
          <p:nvPr/>
        </p:nvPicPr>
        <p:blipFill>
          <a:blip r:embed="rId3">
            <a:alphaModFix/>
          </a:blip>
          <a:stretch>
            <a:fillRect/>
          </a:stretch>
        </p:blipFill>
        <p:spPr>
          <a:xfrm>
            <a:off x="5734852" y="0"/>
            <a:ext cx="3245374" cy="48658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0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 POD?</a:t>
            </a:r>
            <a:endParaRPr sz="2300"/>
          </a:p>
        </p:txBody>
      </p:sp>
      <p:sp>
        <p:nvSpPr>
          <p:cNvPr id="690" name="Google Shape;690;p105"/>
          <p:cNvSpPr txBox="1"/>
          <p:nvPr/>
        </p:nvSpPr>
        <p:spPr>
          <a:xfrm>
            <a:off x="329350" y="830025"/>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Kubernetes (K8s), a pod is the smallest deployable unit and the basic building block of the platform.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represents a group of one or more tightly coupled containers that are scheduled and run together on the same node within a cluster.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in real time </a:t>
            </a:r>
            <a:r>
              <a:rPr lang="en" sz="1600">
                <a:solidFill>
                  <a:schemeClr val="dk2"/>
                </a:solidFill>
                <a:latin typeface="Roboto"/>
                <a:ea typeface="Roboto"/>
                <a:cs typeface="Roboto"/>
                <a:sym typeface="Roboto"/>
              </a:rPr>
              <a:t>scenarios</a:t>
            </a:r>
            <a:r>
              <a:rPr lang="en" sz="1600">
                <a:solidFill>
                  <a:schemeClr val="dk2"/>
                </a:solidFill>
                <a:latin typeface="Roboto"/>
                <a:ea typeface="Roboto"/>
                <a:cs typeface="Roboto"/>
                <a:sym typeface="Roboto"/>
              </a:rPr>
              <a:t> u will see </a:t>
            </a:r>
            <a:r>
              <a:rPr lang="en" sz="1600">
                <a:solidFill>
                  <a:schemeClr val="dk2"/>
                </a:solidFill>
                <a:latin typeface="Roboto"/>
                <a:ea typeface="Roboto"/>
                <a:cs typeface="Roboto"/>
                <a:sym typeface="Roboto"/>
              </a:rPr>
              <a:t>maximum 1 Container running inside each POD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Pods are designed to be crashable and disposable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Each Pod has its own IP address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Each POD can communicate using These IP addresses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if POD crashes then? Will u change mapping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Everytime the POD crashes?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691" name="Google Shape;691;p105"/>
          <p:cNvPicPr preferRelativeResize="0"/>
          <p:nvPr/>
        </p:nvPicPr>
        <p:blipFill>
          <a:blip r:embed="rId3">
            <a:alphaModFix/>
          </a:blip>
          <a:stretch>
            <a:fillRect/>
          </a:stretch>
        </p:blipFill>
        <p:spPr>
          <a:xfrm>
            <a:off x="5896373" y="2839873"/>
            <a:ext cx="2935925" cy="21653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 Service?</a:t>
            </a:r>
            <a:endParaRPr sz="2300"/>
          </a:p>
        </p:txBody>
      </p:sp>
      <p:sp>
        <p:nvSpPr>
          <p:cNvPr id="697" name="Google Shape;697;p106"/>
          <p:cNvSpPr txBox="1"/>
          <p:nvPr/>
        </p:nvSpPr>
        <p:spPr>
          <a:xfrm>
            <a:off x="329350" y="830025"/>
            <a:ext cx="85206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service provides a consistent and reliable way to access and communicate with a group of pods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Provides permanent IP address to PODs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Load balancing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698" name="Google Shape;698;p106"/>
          <p:cNvPicPr preferRelativeResize="0"/>
          <p:nvPr/>
        </p:nvPicPr>
        <p:blipFill>
          <a:blip r:embed="rId3">
            <a:alphaModFix/>
          </a:blip>
          <a:stretch>
            <a:fillRect/>
          </a:stretch>
        </p:blipFill>
        <p:spPr>
          <a:xfrm>
            <a:off x="152400" y="2836200"/>
            <a:ext cx="8826659" cy="21549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107"/>
          <p:cNvPicPr preferRelativeResize="0"/>
          <p:nvPr/>
        </p:nvPicPr>
        <p:blipFill>
          <a:blip r:embed="rId3">
            <a:alphaModFix/>
          </a:blip>
          <a:stretch>
            <a:fillRect/>
          </a:stretch>
        </p:blipFill>
        <p:spPr>
          <a:xfrm>
            <a:off x="533400" y="0"/>
            <a:ext cx="8130827" cy="5143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0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Types of</a:t>
            </a:r>
            <a:r>
              <a:rPr lang="en" sz="2200"/>
              <a:t> Service?</a:t>
            </a:r>
            <a:endParaRPr sz="2300"/>
          </a:p>
        </p:txBody>
      </p:sp>
      <p:sp>
        <p:nvSpPr>
          <p:cNvPr id="709" name="Google Shape;709;p108"/>
          <p:cNvSpPr txBox="1"/>
          <p:nvPr/>
        </p:nvSpPr>
        <p:spPr>
          <a:xfrm>
            <a:off x="329350" y="830025"/>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ClusterIP</a:t>
            </a:r>
            <a:r>
              <a:rPr lang="en" sz="1600">
                <a:solidFill>
                  <a:schemeClr val="dk2"/>
                </a:solidFill>
                <a:latin typeface="Roboto"/>
                <a:ea typeface="Roboto"/>
                <a:cs typeface="Roboto"/>
                <a:sym typeface="Roboto"/>
              </a:rPr>
              <a:t>: This is the default service type. It exposes the service on an internal IP within the cluster, and it is only accessible from within the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NodePort</a:t>
            </a:r>
            <a:r>
              <a:rPr lang="en" sz="1600">
                <a:solidFill>
                  <a:schemeClr val="dk2"/>
                </a:solidFill>
                <a:latin typeface="Roboto"/>
                <a:ea typeface="Roboto"/>
                <a:cs typeface="Roboto"/>
                <a:sym typeface="Roboto"/>
              </a:rPr>
              <a:t>: This type exposes the service on a specific port of each cluster node's IP address. It makes the service accessible from outside the cluster by using the node's IP address and the assigned NodePort.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Load Balancer</a:t>
            </a:r>
            <a:r>
              <a:rPr lang="en" sz="1600">
                <a:solidFill>
                  <a:schemeClr val="dk2"/>
                </a:solidFill>
                <a:latin typeface="Roboto"/>
                <a:ea typeface="Roboto"/>
                <a:cs typeface="Roboto"/>
                <a:sym typeface="Roboto"/>
              </a:rPr>
              <a:t>: This type provisions an external load balancer (e.g., from a cloud provider) that directs traffic to the service. It automatically assigns an external IP address, making the service accessible from outside the cluster.</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0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expose our services to resources hosted outside cluster</a:t>
            </a:r>
            <a:r>
              <a:rPr lang="en" sz="2200"/>
              <a:t>?</a:t>
            </a:r>
            <a:endParaRPr sz="2300"/>
          </a:p>
        </p:txBody>
      </p:sp>
      <p:sp>
        <p:nvSpPr>
          <p:cNvPr id="715" name="Google Shape;715;p109"/>
          <p:cNvSpPr txBox="1"/>
          <p:nvPr/>
        </p:nvSpPr>
        <p:spPr>
          <a:xfrm>
            <a:off x="62550" y="677625"/>
            <a:ext cx="90813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expose a service within a Kubernetes cluster to outside client browsers, you have a few options depending on your cluster setup and requirements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NodePort</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Define your service with a type: NodePort in its Service specification.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Note: This approach is typically used for development or testing purposes and may not be suitable for production deployments</a:t>
            </a:r>
            <a:r>
              <a:rPr lang="en" sz="1600">
                <a:solidFill>
                  <a:schemeClr val="dk2"/>
                </a:solidFill>
                <a:latin typeface="Roboto"/>
                <a:ea typeface="Roboto"/>
                <a:cs typeface="Roboto"/>
                <a:sym typeface="Roboto"/>
              </a:rPr>
              <a: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LoadBalancer</a:t>
            </a:r>
            <a:r>
              <a:rPr lang="en" sz="1600">
                <a:solidFill>
                  <a:schemeClr val="dk2"/>
                </a:solidFill>
                <a:latin typeface="Roboto"/>
                <a:ea typeface="Roboto"/>
                <a:cs typeface="Roboto"/>
                <a:sym typeface="Roboto"/>
              </a:rPr>
              <a:t>: If your cluster is running in a cloud provider environment that supports load balancers, you can expose the service using a LoadBalancer type service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Define your service with a type: LoadBalancer in its Service specification.</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cloud provider provisions a load balancer that distributes incoming traffic to the service.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load balancer gets an external IP address, allowing clients to access the service using that IP.</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Note: This approach relies on the cloud provider's load balancer and may incur additional costs.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10"/>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expose our services to resources hosted outside cluster?</a:t>
            </a:r>
            <a:endParaRPr sz="2300"/>
          </a:p>
        </p:txBody>
      </p:sp>
      <p:sp>
        <p:nvSpPr>
          <p:cNvPr id="721" name="Google Shape;721;p110"/>
          <p:cNvSpPr txBox="1"/>
          <p:nvPr/>
        </p:nvSpPr>
        <p:spPr>
          <a:xfrm>
            <a:off x="62550" y="677625"/>
            <a:ext cx="90813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Port Forwarding:</a:t>
            </a:r>
            <a:r>
              <a:rPr lang="en" sz="1600">
                <a:solidFill>
                  <a:schemeClr val="dk2"/>
                </a:solidFill>
                <a:latin typeface="Roboto"/>
                <a:ea typeface="Roboto"/>
                <a:cs typeface="Roboto"/>
                <a:sym typeface="Roboto"/>
              </a:rPr>
              <a:t> For testing purposes or accessing services from your local machine, you can use port forwarding.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Use the kubectl port-forward command to forward traffic from a local port to the desired port of the service within the cluster.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Clients can access the service using localhost or the specified local IP and port.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Note: Port forwarding is typically used for development or debugging and is not recommended for production scenarios.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if u have 100 of Pods/services you can’t keep on port forwarding so better to use Ingress.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Because of Its powerful routing mechanism, It gives u one single IP / URL to </a:t>
            </a:r>
            <a:r>
              <a:rPr lang="en" sz="1600">
                <a:solidFill>
                  <a:schemeClr val="dk2"/>
                </a:solidFill>
                <a:latin typeface="Roboto"/>
                <a:ea typeface="Roboto"/>
                <a:cs typeface="Roboto"/>
                <a:sym typeface="Roboto"/>
              </a:rPr>
              <a:t>interact</a:t>
            </a:r>
            <a:r>
              <a:rPr lang="en" sz="1600">
                <a:solidFill>
                  <a:schemeClr val="dk2"/>
                </a:solidFill>
                <a:latin typeface="Roboto"/>
                <a:ea typeface="Roboto"/>
                <a:cs typeface="Roboto"/>
                <a:sym typeface="Roboto"/>
              </a:rPr>
              <a:t> with All Backend as well as Front end applications also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11"/>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expose our services to resources hosted outside cluster?</a:t>
            </a:r>
            <a:endParaRPr sz="2300"/>
          </a:p>
        </p:txBody>
      </p:sp>
      <p:sp>
        <p:nvSpPr>
          <p:cNvPr id="727" name="Google Shape;727;p111"/>
          <p:cNvSpPr txBox="1"/>
          <p:nvPr/>
        </p:nvSpPr>
        <p:spPr>
          <a:xfrm>
            <a:off x="62550" y="677625"/>
            <a:ext cx="9081300" cy="5356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Ingress</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 Ingress is a powerful option for exposing services within a cluster using HTTP/HTTPS. so instead of service the request goes first to Ingress and it does the forwarding then to the service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Deploy an Ingress controller in your cluster (e.g., Nginx Ingress Controller, Traefik, etc.).</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Its same as API Gateway (Entry point + Routing rules are defined here ). Define an Ingress resource with the desired routing rules, including the hostname, URL paths, and the backend service to forward the traffic to.</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Ingress controller configures the underlying load balancer or reverse proxy to handle the traffic based on the Ingress rules.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Clients can access the service using the Ingress IP or hostname, which is configured to point to the Ingress controller.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Note: Ingress requires an Ingress controller to be installed and properly configured in your cluster.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